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80" r:id="rId2"/>
  </p:sldMasterIdLst>
  <p:notesMasterIdLst>
    <p:notesMasterId r:id="rId16"/>
  </p:notesMasterIdLst>
  <p:handoutMasterIdLst>
    <p:handoutMasterId r:id="rId17"/>
  </p:handoutMasterIdLst>
  <p:sldIdLst>
    <p:sldId id="256" r:id="rId3"/>
    <p:sldId id="258" r:id="rId4"/>
    <p:sldId id="286" r:id="rId5"/>
    <p:sldId id="270" r:id="rId6"/>
    <p:sldId id="257" r:id="rId7"/>
    <p:sldId id="272" r:id="rId8"/>
    <p:sldId id="268" r:id="rId9"/>
    <p:sldId id="262" r:id="rId10"/>
    <p:sldId id="284" r:id="rId11"/>
    <p:sldId id="271" r:id="rId12"/>
    <p:sldId id="285" r:id="rId13"/>
    <p:sldId id="282" r:id="rId14"/>
    <p:sldId id="283" r:id="rId15"/>
  </p:sldIdLst>
  <p:sldSz cx="12192000" cy="6858000"/>
  <p:notesSz cx="6858000" cy="9144000"/>
  <p:embeddedFontLst>
    <p:embeddedFont>
      <p:font typeface="Nunito" pitchFamily="2" charset="0"/>
      <p:regular r:id="rId18"/>
      <p:bold r:id="rId19"/>
      <p:italic r:id="rId20"/>
      <p:boldItalic r:id="rId21"/>
    </p:embeddedFont>
    <p:embeddedFont>
      <p:font typeface="Open Sans Light" panose="020B0306030504020204" pitchFamily="34" charset="0"/>
      <p:regular r:id="rId22"/>
      <p:italic r:id="rId23"/>
    </p:embeddedFont>
    <p:embeddedFont>
      <p:font typeface="Mukta Light" panose="020B0604020202020204" charset="0"/>
      <p:regular r:id="rId24"/>
    </p:embeddedFont>
    <p:embeddedFont>
      <p:font typeface="Mukta ExtraBold" panose="020B0604020202020204" charset="0"/>
      <p:bold r:id="rId25"/>
    </p:embeddedFont>
    <p:embeddedFont>
      <p:font typeface="Open Sans" panose="020B0606030504020204" pitchFamily="34" charset="0"/>
      <p:regular r:id="rId26"/>
      <p:bold r:id="rId27"/>
      <p:italic r:id="rId28"/>
      <p:boldItalic r:id="rId29"/>
    </p:embeddedFont>
    <p:embeddedFont>
      <p:font typeface="Basic" panose="020B0604020202020204" charset="0"/>
      <p:regular r:id="rId30"/>
    </p:embeddedFont>
    <p:embeddedFont>
      <p:font typeface="Overpass Light" panose="020B0604020202020204" charset="0"/>
      <p:regular r:id="rId31"/>
      <p:italic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Mukta SemiBold" panose="020B0604020202020204" charset="0"/>
      <p:bold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B7FB"/>
    <a:srgbClr val="D95030"/>
    <a:srgbClr val="C64F33"/>
    <a:srgbClr val="F5E3E4"/>
    <a:srgbClr val="B0424A"/>
    <a:srgbClr val="E8C2C5"/>
    <a:srgbClr val="C46067"/>
    <a:srgbClr val="E6E6E7"/>
    <a:srgbClr val="DDA3A7"/>
    <a:srgbClr val="F8E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47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732" y="108"/>
      </p:cViewPr>
      <p:guideLst/>
    </p:cSldViewPr>
  </p:slideViewPr>
  <p:outlineViewPr>
    <p:cViewPr>
      <p:scale>
        <a:sx n="33" d="100"/>
        <a:sy n="33" d="100"/>
      </p:scale>
      <p:origin x="0" y="-83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3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viewProps" Target="viewProps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590DAD-DA95-4952-8F4C-677D6CC3888F}" type="datetimeFigureOut">
              <a:rPr lang="en-US" smtClean="0"/>
              <a:t>8/18/2021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26BC62-AA16-468F-BAAD-C1C5D5692D9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72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8DAC9-CE56-45B9-BF96-D611E1C00AE4}" type="datetimeFigureOut">
              <a:rPr lang="de-DE" smtClean="0"/>
              <a:t>18.08.2021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64C302-3856-43AF-8721-096C5222D9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4980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D95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 flipH="1">
            <a:off x="1699491" y="0"/>
            <a:ext cx="10492500" cy="6858000"/>
          </a:xfrm>
          <a:custGeom>
            <a:avLst/>
            <a:gdLst>
              <a:gd name="connsiteX0" fmla="*/ 0 w 4975660"/>
              <a:gd name="connsiteY0" fmla="*/ 0 h 6858000"/>
              <a:gd name="connsiteX1" fmla="*/ 3304653 w 4975660"/>
              <a:gd name="connsiteY1" fmla="*/ 0 h 6858000"/>
              <a:gd name="connsiteX2" fmla="*/ 4975660 w 4975660"/>
              <a:gd name="connsiteY2" fmla="*/ 6858000 h 6858000"/>
              <a:gd name="connsiteX3" fmla="*/ 0 w 49756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5660" h="6858000">
                <a:moveTo>
                  <a:pt x="0" y="0"/>
                </a:moveTo>
                <a:lnTo>
                  <a:pt x="3304653" y="0"/>
                </a:lnTo>
                <a:lnTo>
                  <a:pt x="49756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95030"/>
          </a:solidFill>
          <a:ln>
            <a:noFill/>
          </a:ln>
          <a:effectLst>
            <a:outerShdw blurRad="965200" dist="50800" dir="13680000" sx="163000" sy="163000" algn="ctr" rotWithShape="0">
              <a:schemeClr val="tx1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327564" y="651061"/>
            <a:ext cx="9735127" cy="3311484"/>
          </a:xfrm>
          <a:noFill/>
          <a:effectLst>
            <a:outerShdw blurRad="50800" dist="50800" dir="5400000" algn="ctr" rotWithShape="0">
              <a:schemeClr val="tx1">
                <a:alpha val="50000"/>
              </a:schemeClr>
            </a:outerShdw>
          </a:effectLst>
        </p:spPr>
        <p:txBody>
          <a:bodyPr anchor="b"/>
          <a:lstStyle>
            <a:lvl1pPr algn="l">
              <a:defRPr sz="11500" b="1">
                <a:solidFill>
                  <a:schemeClr val="bg1"/>
                </a:solidFill>
                <a:latin typeface="Basic" panose="02010503040500020004" pitchFamily="2" charset="0"/>
              </a:defRPr>
            </a:lvl1pPr>
          </a:lstStyle>
          <a:p>
            <a:r>
              <a:rPr lang="en-US" dirty="0" err="1" smtClean="0">
                <a:latin typeface="Nunito" pitchFamily="2" charset="0"/>
              </a:rPr>
              <a:t>DeliveryWare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446982" y="3648220"/>
            <a:ext cx="5615709" cy="830997"/>
          </a:xfrm>
          <a:effectLst>
            <a:outerShdw blurRad="50800" dist="50800" dir="5400000" algn="ctr" rotWithShape="0">
              <a:schemeClr val="tx1">
                <a:alpha val="50000"/>
              </a:schemeClr>
            </a:outerShdw>
          </a:effectLst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Franchise Restaurant </a:t>
            </a:r>
            <a:br>
              <a:rPr lang="en-US" dirty="0" smtClean="0"/>
            </a:br>
            <a:r>
              <a:rPr lang="en-US" dirty="0" smtClean="0"/>
              <a:t>Presentation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576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19474" y="677041"/>
            <a:ext cx="420707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>
                <a:latin typeface="Basic" panose="02010503040500020004" pitchFamily="2" charset="0"/>
              </a:defRPr>
            </a:lvl1pPr>
          </a:lstStyle>
          <a:p>
            <a:r>
              <a:rPr lang="en-US" dirty="0" smtClean="0"/>
              <a:t>Our Milestones</a:t>
            </a:r>
            <a:endParaRPr lang="en-US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-9524" y="4479636"/>
            <a:ext cx="12201524" cy="237836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519473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3964030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408586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8853143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1519474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3964031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408588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8853144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2001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57600" y="2265528"/>
            <a:ext cx="0" cy="2925308"/>
          </a:xfrm>
          <a:prstGeom prst="line">
            <a:avLst/>
          </a:prstGeom>
          <a:ln w="19050">
            <a:solidFill>
              <a:srgbClr val="D9503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6114473" y="2265528"/>
            <a:ext cx="0" cy="2925308"/>
          </a:xfrm>
          <a:prstGeom prst="line">
            <a:avLst/>
          </a:prstGeom>
          <a:ln w="19050">
            <a:solidFill>
              <a:srgbClr val="D9503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534400" y="2265528"/>
            <a:ext cx="0" cy="2925308"/>
          </a:xfrm>
          <a:prstGeom prst="line">
            <a:avLst/>
          </a:prstGeom>
          <a:ln w="19050">
            <a:solidFill>
              <a:srgbClr val="D9503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19473" y="4999874"/>
            <a:ext cx="9148524" cy="1210029"/>
          </a:xfrm>
          <a:solidFill>
            <a:schemeClr val="accent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7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wo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98286" y="1391909"/>
            <a:ext cx="3228975" cy="5476875"/>
          </a:xfrm>
          <a:prstGeom prst="triangle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Isosceles Triangle 22"/>
          <p:cNvSpPr/>
          <p:nvPr userDrawn="1"/>
        </p:nvSpPr>
        <p:spPr>
          <a:xfrm rot="10800000">
            <a:off x="0" y="10784"/>
            <a:ext cx="2170790" cy="366903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 userDrawn="1"/>
        </p:nvSpPr>
        <p:spPr>
          <a:xfrm rot="10800000">
            <a:off x="8004724" y="0"/>
            <a:ext cx="3854767" cy="6515257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503384" y="668578"/>
            <a:ext cx="3097054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Our Growth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6"/>
          </p:nvPr>
        </p:nvSpPr>
        <p:spPr>
          <a:xfrm>
            <a:off x="6441292" y="1863771"/>
            <a:ext cx="4579937" cy="3468687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441292" y="5525210"/>
            <a:ext cx="4579937" cy="609398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6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2306685" y="10784"/>
            <a:ext cx="3228975" cy="5410201"/>
          </a:xfrm>
          <a:custGeom>
            <a:avLst/>
            <a:gdLst>
              <a:gd name="connsiteX0" fmla="*/ 0 w 2504046"/>
              <a:gd name="connsiteY0" fmla="*/ 0 h 5410201"/>
              <a:gd name="connsiteX1" fmla="*/ 2504046 w 2504046"/>
              <a:gd name="connsiteY1" fmla="*/ 0 h 5410201"/>
              <a:gd name="connsiteX2" fmla="*/ 1252023 w 2504046"/>
              <a:gd name="connsiteY2" fmla="*/ 5410201 h 541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4046" h="5410201">
                <a:moveTo>
                  <a:pt x="0" y="0"/>
                </a:moveTo>
                <a:lnTo>
                  <a:pt x="2504046" y="0"/>
                </a:lnTo>
                <a:lnTo>
                  <a:pt x="1252023" y="541020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921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33760" y="677041"/>
            <a:ext cx="642798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Why Choose Our Franchise 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4655127"/>
            <a:ext cx="12192000" cy="2202873"/>
          </a:xfrm>
          <a:solidFill>
            <a:schemeClr val="accent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33759" y="3113938"/>
            <a:ext cx="235474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Startup Support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33760" y="3491045"/>
            <a:ext cx="2354750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5006757" y="3113938"/>
            <a:ext cx="2354752" cy="461666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Find Co-investments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006757" y="3491045"/>
            <a:ext cx="2354753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479762" y="3113937"/>
            <a:ext cx="2317806" cy="430374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Fair terms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479762" y="3491045"/>
            <a:ext cx="2317807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1533767" y="1933456"/>
            <a:ext cx="996990" cy="99514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5006771" y="1933456"/>
            <a:ext cx="996990" cy="99514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8479776" y="1933456"/>
            <a:ext cx="996990" cy="99514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92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 userDrawn="1"/>
        </p:nvSpPr>
        <p:spPr>
          <a:xfrm rot="5400000">
            <a:off x="1105042" y="2298565"/>
            <a:ext cx="6858000" cy="22608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 rot="5400000">
            <a:off x="-1555349" y="2298563"/>
            <a:ext cx="6858000" cy="226087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34777" y="677041"/>
            <a:ext cx="616203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Business Model Benefits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762823" y="2465335"/>
            <a:ext cx="2241266" cy="916654"/>
          </a:xfrm>
        </p:spPr>
        <p:txBody>
          <a:bodyPr/>
          <a:lstStyle>
            <a:lvl1pPr algn="ctr">
              <a:defRPr sz="44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$50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762822" y="3154942"/>
            <a:ext cx="2241268" cy="35086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Average Bill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762823" y="4067729"/>
            <a:ext cx="2241266" cy="916654"/>
          </a:xfrm>
        </p:spPr>
        <p:txBody>
          <a:bodyPr/>
          <a:lstStyle>
            <a:lvl1pPr algn="ctr">
              <a:defRPr sz="4400" baseline="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$ 25M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762822" y="4757336"/>
            <a:ext cx="2241268" cy="350865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Net Year Income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452378" y="4067729"/>
            <a:ext cx="2163330" cy="916654"/>
          </a:xfrm>
        </p:spPr>
        <p:txBody>
          <a:bodyPr/>
          <a:lstStyle>
            <a:lvl1pPr algn="ctr">
              <a:defRPr sz="44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500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3452377" y="4757336"/>
            <a:ext cx="2163332" cy="35086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Number of guests daily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3452378" y="2465335"/>
            <a:ext cx="2163330" cy="916654"/>
          </a:xfrm>
        </p:spPr>
        <p:txBody>
          <a:bodyPr/>
          <a:lstStyle>
            <a:lvl1pPr algn="ctr">
              <a:defRPr sz="44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18%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3452377" y="3154942"/>
            <a:ext cx="2163332" cy="35086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Payback</a:t>
            </a:r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8626764" y="0"/>
            <a:ext cx="3565236" cy="6858000"/>
          </a:xfrm>
          <a:prstGeom prst="rect">
            <a:avLst/>
          </a:prstGeom>
          <a:solidFill>
            <a:srgbClr val="C64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13052" y="1653308"/>
            <a:ext cx="4696696" cy="4481127"/>
          </a:xfrm>
          <a:solidFill>
            <a:srgbClr val="D95030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88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rot="10800000">
            <a:off x="0" y="2394892"/>
            <a:ext cx="6867237" cy="34074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324763" y="2394892"/>
            <a:ext cx="6867237" cy="34074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716194"/>
            <a:ext cx="10982036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Expenses For Opening A Restaurant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1"/>
          </p:nvPr>
        </p:nvSpPr>
        <p:spPr>
          <a:xfrm>
            <a:off x="4101162" y="1957532"/>
            <a:ext cx="3998912" cy="40005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360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and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44"/>
          <p:cNvSpPr/>
          <p:nvPr userDrawn="1"/>
        </p:nvSpPr>
        <p:spPr>
          <a:xfrm>
            <a:off x="8596547" y="0"/>
            <a:ext cx="3595452" cy="6858000"/>
          </a:xfrm>
          <a:custGeom>
            <a:avLst/>
            <a:gdLst>
              <a:gd name="connsiteX0" fmla="*/ 2128727 w 3595452"/>
              <a:gd name="connsiteY0" fmla="*/ 0 h 6858000"/>
              <a:gd name="connsiteX1" fmla="*/ 3595452 w 3595452"/>
              <a:gd name="connsiteY1" fmla="*/ 0 h 6858000"/>
              <a:gd name="connsiteX2" fmla="*/ 3595452 w 3595452"/>
              <a:gd name="connsiteY2" fmla="*/ 6858000 h 6858000"/>
              <a:gd name="connsiteX3" fmla="*/ 2128727 w 3595452"/>
              <a:gd name="connsiteY3" fmla="*/ 6858000 h 6858000"/>
              <a:gd name="connsiteX4" fmla="*/ 2002324 w 3595452"/>
              <a:gd name="connsiteY4" fmla="*/ 6793260 h 6858000"/>
              <a:gd name="connsiteX5" fmla="*/ 0 w 3595452"/>
              <a:gd name="connsiteY5" fmla="*/ 3429000 h 6858000"/>
              <a:gd name="connsiteX6" fmla="*/ 2002324 w 3595452"/>
              <a:gd name="connsiteY6" fmla="*/ 64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5452" h="6858000">
                <a:moveTo>
                  <a:pt x="2128727" y="0"/>
                </a:moveTo>
                <a:lnTo>
                  <a:pt x="3595452" y="0"/>
                </a:lnTo>
                <a:lnTo>
                  <a:pt x="3595452" y="6858000"/>
                </a:lnTo>
                <a:lnTo>
                  <a:pt x="2128727" y="6858000"/>
                </a:lnTo>
                <a:lnTo>
                  <a:pt x="2002324" y="6793260"/>
                </a:lnTo>
                <a:cubicBezTo>
                  <a:pt x="809650" y="6145361"/>
                  <a:pt x="0" y="4881732"/>
                  <a:pt x="0" y="3429000"/>
                </a:cubicBezTo>
                <a:cubicBezTo>
                  <a:pt x="0" y="1976268"/>
                  <a:pt x="809650" y="712639"/>
                  <a:pt x="2002324" y="6474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630779" cy="6858000"/>
          </a:xfrm>
          <a:custGeom>
            <a:avLst/>
            <a:gdLst>
              <a:gd name="connsiteX0" fmla="*/ 0 w 5630779"/>
              <a:gd name="connsiteY0" fmla="*/ 0 h 6858000"/>
              <a:gd name="connsiteX1" fmla="*/ 4373071 w 5630779"/>
              <a:gd name="connsiteY1" fmla="*/ 0 h 6858000"/>
              <a:gd name="connsiteX2" fmla="*/ 4418720 w 5630779"/>
              <a:gd name="connsiteY2" fmla="*/ 52699 h 6858000"/>
              <a:gd name="connsiteX3" fmla="*/ 5623874 w 5630779"/>
              <a:gd name="connsiteY3" fmla="*/ 3155858 h 6858000"/>
              <a:gd name="connsiteX4" fmla="*/ 5630779 w 5630779"/>
              <a:gd name="connsiteY4" fmla="*/ 3428956 h 6858000"/>
              <a:gd name="connsiteX5" fmla="*/ 5630779 w 5630779"/>
              <a:gd name="connsiteY5" fmla="*/ 3429044 h 6858000"/>
              <a:gd name="connsiteX6" fmla="*/ 5623874 w 5630779"/>
              <a:gd name="connsiteY6" fmla="*/ 3702143 h 6858000"/>
              <a:gd name="connsiteX7" fmla="*/ 4418720 w 5630779"/>
              <a:gd name="connsiteY7" fmla="*/ 6805301 h 6858000"/>
              <a:gd name="connsiteX8" fmla="*/ 4373071 w 5630779"/>
              <a:gd name="connsiteY8" fmla="*/ 6858000 h 6858000"/>
              <a:gd name="connsiteX9" fmla="*/ 0 w 5630779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779" h="6858000">
                <a:moveTo>
                  <a:pt x="0" y="0"/>
                </a:moveTo>
                <a:lnTo>
                  <a:pt x="4373071" y="0"/>
                </a:lnTo>
                <a:lnTo>
                  <a:pt x="4418720" y="52699"/>
                </a:lnTo>
                <a:cubicBezTo>
                  <a:pt x="5121834" y="904676"/>
                  <a:pt x="5564258" y="1979768"/>
                  <a:pt x="5623874" y="3155858"/>
                </a:cubicBezTo>
                <a:lnTo>
                  <a:pt x="5630779" y="3428956"/>
                </a:lnTo>
                <a:lnTo>
                  <a:pt x="5630779" y="3429044"/>
                </a:lnTo>
                <a:lnTo>
                  <a:pt x="5623874" y="3702143"/>
                </a:lnTo>
                <a:cubicBezTo>
                  <a:pt x="5564258" y="4878232"/>
                  <a:pt x="5121834" y="5953324"/>
                  <a:pt x="4418720" y="6805301"/>
                </a:cubicBezTo>
                <a:lnTo>
                  <a:pt x="437307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11572" y="721258"/>
            <a:ext cx="4502541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Unique Restaurant Format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839279" y="2271974"/>
            <a:ext cx="4502541" cy="11264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ex.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684905" y="4262084"/>
            <a:ext cx="1804739" cy="46166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5684904" y="4639191"/>
            <a:ext cx="1804740" cy="8679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9230941" y="4262084"/>
            <a:ext cx="1804739" cy="46166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230940" y="4639191"/>
            <a:ext cx="1804740" cy="8679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4780112" y="4518915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8289499" y="4516979"/>
            <a:ext cx="710122" cy="71705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6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and 4 photo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164725" y="2033892"/>
            <a:ext cx="2768838" cy="3854153"/>
          </a:xfrm>
          <a:prstGeom prst="rect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385609" y="677041"/>
            <a:ext cx="4586762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What Do We Offer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137639" y="1760550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580049" y="1760550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137639" y="4103988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580049" y="4103988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1450763" y="1760550"/>
            <a:ext cx="4400838" cy="44008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2117680" y="2237279"/>
            <a:ext cx="3197804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117678" y="2614386"/>
            <a:ext cx="3197805" cy="11264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2117680" y="4179782"/>
            <a:ext cx="3197804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117678" y="4556889"/>
            <a:ext cx="3197805" cy="11264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04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ight Triangle 26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97833" y="677041"/>
            <a:ext cx="616203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Restaurant Interior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370462" y="1602377"/>
            <a:ext cx="2689406" cy="2565967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7248489" y="4133508"/>
            <a:ext cx="4037820" cy="2481943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248491" y="1602377"/>
            <a:ext cx="4037818" cy="2323658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248492" y="4168344"/>
            <a:ext cx="4037817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248491" y="4545451"/>
            <a:ext cx="4037818" cy="90676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09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716194"/>
            <a:ext cx="10982036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Popular Menu Items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04583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734239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63895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993552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20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entagon 32"/>
          <p:cNvSpPr/>
          <p:nvPr userDrawn="1"/>
        </p:nvSpPr>
        <p:spPr>
          <a:xfrm rot="5400000">
            <a:off x="2124576" y="471444"/>
            <a:ext cx="3002594" cy="2059709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 userDrawn="1"/>
        </p:nvSpPr>
        <p:spPr>
          <a:xfrm>
            <a:off x="897309" y="1912497"/>
            <a:ext cx="2553943" cy="2553942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mond 10"/>
          <p:cNvSpPr/>
          <p:nvPr userDrawn="1"/>
        </p:nvSpPr>
        <p:spPr>
          <a:xfrm>
            <a:off x="2341965" y="3344253"/>
            <a:ext cx="2553943" cy="255394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 userDrawn="1"/>
        </p:nvSpPr>
        <p:spPr>
          <a:xfrm>
            <a:off x="5231276" y="3344253"/>
            <a:ext cx="2553943" cy="2553942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mond 12"/>
          <p:cNvSpPr/>
          <p:nvPr userDrawn="1"/>
        </p:nvSpPr>
        <p:spPr>
          <a:xfrm>
            <a:off x="3786620" y="1912497"/>
            <a:ext cx="2553943" cy="255394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1594321" y="677040"/>
            <a:ext cx="9003358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Room Requirements and Bar Space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1821136" y="2399707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4710447" y="2399707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3265792" y="3881179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6155103" y="3881179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728060" y="4503180"/>
            <a:ext cx="1804739" cy="497957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156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728059" y="4880287"/>
            <a:ext cx="1804740" cy="32874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1259552" y="3002596"/>
            <a:ext cx="1804739" cy="535531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148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1259551" y="3379703"/>
            <a:ext cx="1804740" cy="35086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4195039" y="3002596"/>
            <a:ext cx="1804739" cy="53553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359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4195038" y="3379703"/>
            <a:ext cx="1804740" cy="32874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5616539" y="4503180"/>
            <a:ext cx="1804739" cy="535531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789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5616538" y="4880287"/>
            <a:ext cx="1804740" cy="35086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8709047" y="1801591"/>
            <a:ext cx="270297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Other Requirements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8709046" y="2263256"/>
            <a:ext cx="2702976" cy="3316805"/>
          </a:xfrm>
        </p:spPr>
        <p:txBody>
          <a:bodyPr/>
          <a:lstStyle>
            <a:lvl1pPr marL="285750" indent="-285750">
              <a:buClr>
                <a:srgbClr val="B0424A"/>
              </a:buClr>
              <a:buFont typeface="Arial" panose="020B0604020202020204" pitchFamily="34" charset="0"/>
              <a:buChar char="•"/>
              <a:defRPr baseline="0"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endParaRPr lang="en-US" dirty="0" smtClean="0"/>
          </a:p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endParaRPr lang="en-US" dirty="0" smtClean="0"/>
          </a:p>
          <a:p>
            <a:pPr lvl="0"/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</a:p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endParaRPr lang="en-US" dirty="0" smtClean="0"/>
          </a:p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</a:p>
        </p:txBody>
      </p:sp>
      <p:sp>
        <p:nvSpPr>
          <p:cNvPr id="4" name="Pentagon 3"/>
          <p:cNvSpPr/>
          <p:nvPr userDrawn="1"/>
        </p:nvSpPr>
        <p:spPr>
          <a:xfrm rot="16200000">
            <a:off x="4074738" y="4839288"/>
            <a:ext cx="1977712" cy="2059709"/>
          </a:xfrm>
          <a:prstGeom prst="homePlat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457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/>
          <p:nvPr userDrawn="1"/>
        </p:nvSpPr>
        <p:spPr>
          <a:xfrm rot="2716867">
            <a:off x="2884345" y="3785739"/>
            <a:ext cx="6560223" cy="5004003"/>
          </a:xfrm>
          <a:custGeom>
            <a:avLst/>
            <a:gdLst>
              <a:gd name="connsiteX0" fmla="*/ 0 w 6560223"/>
              <a:gd name="connsiteY0" fmla="*/ 0 h 5004003"/>
              <a:gd name="connsiteX1" fmla="*/ 6560223 w 6560223"/>
              <a:gd name="connsiteY1" fmla="*/ 0 h 5004003"/>
              <a:gd name="connsiteX2" fmla="*/ 1605084 w 6560223"/>
              <a:gd name="connsiteY2" fmla="*/ 5004003 h 5004003"/>
              <a:gd name="connsiteX3" fmla="*/ 0 w 6560223"/>
              <a:gd name="connsiteY3" fmla="*/ 5004003 h 500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0223" h="5004003">
                <a:moveTo>
                  <a:pt x="0" y="0"/>
                </a:moveTo>
                <a:lnTo>
                  <a:pt x="6560223" y="0"/>
                </a:lnTo>
                <a:lnTo>
                  <a:pt x="1605084" y="5004003"/>
                </a:lnTo>
                <a:lnTo>
                  <a:pt x="0" y="5004003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7083584" y="1706372"/>
            <a:ext cx="366212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7083583" y="2083480"/>
            <a:ext cx="3662126" cy="860692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862346" y="1985034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50893" y="763429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>
          <a:xfrm>
            <a:off x="1884307" y="1"/>
            <a:ext cx="2157984" cy="1705387"/>
          </a:xfrm>
          <a:custGeom>
            <a:avLst/>
            <a:gdLst>
              <a:gd name="connsiteX0" fmla="*/ 629549 w 2157984"/>
              <a:gd name="connsiteY0" fmla="*/ 0 h 1705387"/>
              <a:gd name="connsiteX1" fmla="*/ 1528435 w 2157984"/>
              <a:gd name="connsiteY1" fmla="*/ 0 h 1705387"/>
              <a:gd name="connsiteX2" fmla="*/ 2157984 w 2157984"/>
              <a:gd name="connsiteY2" fmla="*/ 628387 h 1705387"/>
              <a:gd name="connsiteX3" fmla="*/ 1078992 w 2157984"/>
              <a:gd name="connsiteY3" fmla="*/ 1705387 h 1705387"/>
              <a:gd name="connsiteX4" fmla="*/ 0 w 2157984"/>
              <a:gd name="connsiteY4" fmla="*/ 628387 h 170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7984" h="1705387">
                <a:moveTo>
                  <a:pt x="629549" y="0"/>
                </a:moveTo>
                <a:lnTo>
                  <a:pt x="1528435" y="0"/>
                </a:lnTo>
                <a:lnTo>
                  <a:pt x="2157984" y="628387"/>
                </a:lnTo>
                <a:lnTo>
                  <a:pt x="1078992" y="1705387"/>
                </a:lnTo>
                <a:lnTo>
                  <a:pt x="0" y="628387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090528" y="754419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48166" y="3187352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9"/>
          </p:nvPr>
        </p:nvSpPr>
        <p:spPr>
          <a:xfrm>
            <a:off x="0" y="1983065"/>
            <a:ext cx="1591970" cy="2154000"/>
          </a:xfrm>
          <a:custGeom>
            <a:avLst/>
            <a:gdLst>
              <a:gd name="connsiteX0" fmla="*/ 512978 w 1591970"/>
              <a:gd name="connsiteY0" fmla="*/ 0 h 2154000"/>
              <a:gd name="connsiteX1" fmla="*/ 1591970 w 1591970"/>
              <a:gd name="connsiteY1" fmla="*/ 1077000 h 2154000"/>
              <a:gd name="connsiteX2" fmla="*/ 512978 w 1591970"/>
              <a:gd name="connsiteY2" fmla="*/ 2154000 h 2154000"/>
              <a:gd name="connsiteX3" fmla="*/ 0 w 1591970"/>
              <a:gd name="connsiteY3" fmla="*/ 1641969 h 2154000"/>
              <a:gd name="connsiteX4" fmla="*/ 0 w 1591970"/>
              <a:gd name="connsiteY4" fmla="*/ 512031 h 21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970" h="2154000">
                <a:moveTo>
                  <a:pt x="512978" y="0"/>
                </a:moveTo>
                <a:lnTo>
                  <a:pt x="1591970" y="1077000"/>
                </a:lnTo>
                <a:lnTo>
                  <a:pt x="512978" y="2154000"/>
                </a:lnTo>
                <a:lnTo>
                  <a:pt x="0" y="1641969"/>
                </a:lnTo>
                <a:lnTo>
                  <a:pt x="0" y="512031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20"/>
          </p:nvPr>
        </p:nvSpPr>
        <p:spPr>
          <a:xfrm>
            <a:off x="0" y="1477560"/>
            <a:ext cx="366356" cy="731360"/>
          </a:xfrm>
          <a:custGeom>
            <a:avLst/>
            <a:gdLst>
              <a:gd name="connsiteX0" fmla="*/ 0 w 366356"/>
              <a:gd name="connsiteY0" fmla="*/ 0 h 731360"/>
              <a:gd name="connsiteX1" fmla="*/ 366356 w 366356"/>
              <a:gd name="connsiteY1" fmla="*/ 365680 h 731360"/>
              <a:gd name="connsiteX2" fmla="*/ 0 w 366356"/>
              <a:gd name="connsiteY2" fmla="*/ 731360 h 73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356" h="731360">
                <a:moveTo>
                  <a:pt x="0" y="0"/>
                </a:moveTo>
                <a:lnTo>
                  <a:pt x="366356" y="365680"/>
                </a:lnTo>
                <a:lnTo>
                  <a:pt x="0" y="731360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591970" cy="1692094"/>
          </a:xfrm>
          <a:custGeom>
            <a:avLst/>
            <a:gdLst>
              <a:gd name="connsiteX0" fmla="*/ 50218 w 1591970"/>
              <a:gd name="connsiteY0" fmla="*/ 0 h 1692094"/>
              <a:gd name="connsiteX1" fmla="*/ 975738 w 1591970"/>
              <a:gd name="connsiteY1" fmla="*/ 0 h 1692094"/>
              <a:gd name="connsiteX2" fmla="*/ 1591970 w 1591970"/>
              <a:gd name="connsiteY2" fmla="*/ 615094 h 1692094"/>
              <a:gd name="connsiteX3" fmla="*/ 512978 w 1591970"/>
              <a:gd name="connsiteY3" fmla="*/ 1692094 h 1692094"/>
              <a:gd name="connsiteX4" fmla="*/ 0 w 1591970"/>
              <a:gd name="connsiteY4" fmla="*/ 1180063 h 1692094"/>
              <a:gd name="connsiteX5" fmla="*/ 0 w 1591970"/>
              <a:gd name="connsiteY5" fmla="*/ 50125 h 169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970" h="1692094">
                <a:moveTo>
                  <a:pt x="50218" y="0"/>
                </a:moveTo>
                <a:lnTo>
                  <a:pt x="975738" y="0"/>
                </a:lnTo>
                <a:lnTo>
                  <a:pt x="1591970" y="615094"/>
                </a:lnTo>
                <a:lnTo>
                  <a:pt x="512978" y="1692094"/>
                </a:lnTo>
                <a:lnTo>
                  <a:pt x="0" y="1180063"/>
                </a:lnTo>
                <a:lnTo>
                  <a:pt x="0" y="50125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22"/>
          </p:nvPr>
        </p:nvSpPr>
        <p:spPr>
          <a:xfrm>
            <a:off x="1260452" y="0"/>
            <a:ext cx="946664" cy="472458"/>
          </a:xfrm>
          <a:custGeom>
            <a:avLst/>
            <a:gdLst>
              <a:gd name="connsiteX0" fmla="*/ 0 w 946664"/>
              <a:gd name="connsiteY0" fmla="*/ 0 h 472458"/>
              <a:gd name="connsiteX1" fmla="*/ 946664 w 946664"/>
              <a:gd name="connsiteY1" fmla="*/ 0 h 472458"/>
              <a:gd name="connsiteX2" fmla="*/ 473332 w 946664"/>
              <a:gd name="connsiteY2" fmla="*/ 472458 h 47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6664" h="472458">
                <a:moveTo>
                  <a:pt x="0" y="0"/>
                </a:moveTo>
                <a:lnTo>
                  <a:pt x="946664" y="0"/>
                </a:lnTo>
                <a:lnTo>
                  <a:pt x="473332" y="472458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7083584" y="3306572"/>
            <a:ext cx="366212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7083583" y="3683680"/>
            <a:ext cx="3662126" cy="860692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7083584" y="4921480"/>
            <a:ext cx="366212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7083583" y="5298588"/>
            <a:ext cx="3662126" cy="860692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219533" y="1829656"/>
            <a:ext cx="857542" cy="97872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01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219533" y="3443131"/>
            <a:ext cx="857542" cy="97872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02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219533" y="5052856"/>
            <a:ext cx="857542" cy="97872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03</a:t>
            </a:r>
            <a:endParaRPr lang="en-US" dirty="0"/>
          </a:p>
        </p:txBody>
      </p:sp>
      <p:sp>
        <p:nvSpPr>
          <p:cNvPr id="3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219532" y="668578"/>
            <a:ext cx="4705643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Table of 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6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546195" y="694271"/>
            <a:ext cx="6049389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Support At All Stages</a:t>
            </a:r>
            <a:br>
              <a:rPr lang="en-US" dirty="0" smtClean="0"/>
            </a:br>
            <a:r>
              <a:rPr lang="en-US" dirty="0" smtClean="0"/>
              <a:t>Of Cooperation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661980" y="3522866"/>
            <a:ext cx="208741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661979" y="3899973"/>
            <a:ext cx="2087420" cy="13849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7266634" y="3522866"/>
            <a:ext cx="208741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7266633" y="3899973"/>
            <a:ext cx="2087420" cy="13849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871287" y="3522866"/>
            <a:ext cx="208741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871286" y="3899973"/>
            <a:ext cx="2087420" cy="13849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1"/>
          </p:nvPr>
        </p:nvSpPr>
        <p:spPr>
          <a:xfrm>
            <a:off x="-24505" y="2"/>
            <a:ext cx="4083242" cy="6857998"/>
          </a:xfrm>
          <a:custGeom>
            <a:avLst/>
            <a:gdLst>
              <a:gd name="connsiteX0" fmla="*/ 0 w 4762760"/>
              <a:gd name="connsiteY0" fmla="*/ 0 h 6857998"/>
              <a:gd name="connsiteX1" fmla="*/ 4762760 w 4762760"/>
              <a:gd name="connsiteY1" fmla="*/ 6857998 h 6857998"/>
              <a:gd name="connsiteX2" fmla="*/ 0 w 4762760"/>
              <a:gd name="connsiteY2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2760" h="6857998">
                <a:moveTo>
                  <a:pt x="0" y="0"/>
                </a:moveTo>
                <a:lnTo>
                  <a:pt x="476276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0"/>
          </p:nvPr>
        </p:nvSpPr>
        <p:spPr>
          <a:xfrm>
            <a:off x="341034" y="1"/>
            <a:ext cx="2808524" cy="4710391"/>
          </a:xfrm>
          <a:custGeom>
            <a:avLst/>
            <a:gdLst>
              <a:gd name="connsiteX0" fmla="*/ 0 w 2770523"/>
              <a:gd name="connsiteY0" fmla="*/ 0 h 2770523"/>
              <a:gd name="connsiteX1" fmla="*/ 2770523 w 2770523"/>
              <a:gd name="connsiteY1" fmla="*/ 0 h 2770523"/>
              <a:gd name="connsiteX2" fmla="*/ 2770523 w 2770523"/>
              <a:gd name="connsiteY2" fmla="*/ 2770523 h 2770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523" h="2770523">
                <a:moveTo>
                  <a:pt x="0" y="0"/>
                </a:moveTo>
                <a:lnTo>
                  <a:pt x="2770523" y="0"/>
                </a:lnTo>
                <a:lnTo>
                  <a:pt x="2770523" y="277052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4530690" y="280968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4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7135344" y="280968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9739997" y="280968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68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96816" y="695615"/>
            <a:ext cx="4035767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Helping You Run Your Business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543673" y="0"/>
            <a:ext cx="4600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019636" y="1761317"/>
            <a:ext cx="3648075" cy="4391024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33761" y="3061809"/>
            <a:ext cx="3166823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33760" y="3438916"/>
            <a:ext cx="3166824" cy="1621406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17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39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1" y="1006765"/>
            <a:ext cx="7416801" cy="4844472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910830" y="4519367"/>
            <a:ext cx="4159934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Specialist visits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192657" y="1934210"/>
            <a:ext cx="3343561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192656" y="2311317"/>
            <a:ext cx="3343562" cy="8659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192657" y="3873847"/>
            <a:ext cx="3343561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192656" y="4250954"/>
            <a:ext cx="3343562" cy="8659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44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6904476" y="2208895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6904476" y="414853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018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Right Triangle 393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985162" y="694169"/>
            <a:ext cx="5742203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Finding The Right Place</a:t>
            </a:r>
            <a:endParaRPr lang="en-US" dirty="0"/>
          </a:p>
        </p:txBody>
      </p:sp>
      <p:sp>
        <p:nvSpPr>
          <p:cNvPr id="2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1182739" y="2111395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1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182737" y="2488502"/>
            <a:ext cx="2345553" cy="10902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391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1182739" y="3990990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92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1182737" y="4368098"/>
            <a:ext cx="2345553" cy="112284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990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urved Connector 5"/>
          <p:cNvCxnSpPr/>
          <p:nvPr userDrawn="1"/>
        </p:nvCxnSpPr>
        <p:spPr>
          <a:xfrm>
            <a:off x="10454028" y="1965218"/>
            <a:ext cx="12700" cy="2682192"/>
          </a:xfrm>
          <a:prstGeom prst="curvedConnector3">
            <a:avLst>
              <a:gd name="adj1" fmla="val 8927268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V="1">
            <a:off x="6448850" y="4643337"/>
            <a:ext cx="3338946" cy="303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 flipV="1">
            <a:off x="6386177" y="1958111"/>
            <a:ext cx="3338946" cy="303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ight Triangle 46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 userDrawn="1"/>
        </p:nvCxnSpPr>
        <p:spPr>
          <a:xfrm flipV="1">
            <a:off x="2465006" y="4643337"/>
            <a:ext cx="3338946" cy="303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58441" y="677041"/>
            <a:ext cx="391930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Road Map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996215" y="2591465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1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996214" y="2968572"/>
            <a:ext cx="2199568" cy="60939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7" name="Diamond 16"/>
          <p:cNvSpPr/>
          <p:nvPr userDrawn="1"/>
        </p:nvSpPr>
        <p:spPr>
          <a:xfrm>
            <a:off x="5546436" y="1411582"/>
            <a:ext cx="1099127" cy="1099127"/>
          </a:xfrm>
          <a:prstGeom prst="diamond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amond 17"/>
          <p:cNvSpPr/>
          <p:nvPr userDrawn="1"/>
        </p:nvSpPr>
        <p:spPr>
          <a:xfrm>
            <a:off x="9465737" y="1411582"/>
            <a:ext cx="1099127" cy="1099127"/>
          </a:xfrm>
          <a:prstGeom prst="diamond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iamond 18"/>
          <p:cNvSpPr/>
          <p:nvPr userDrawn="1"/>
        </p:nvSpPr>
        <p:spPr>
          <a:xfrm>
            <a:off x="1627135" y="4093774"/>
            <a:ext cx="1099127" cy="1099127"/>
          </a:xfrm>
          <a:prstGeom prst="diamond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iamond 19"/>
          <p:cNvSpPr/>
          <p:nvPr userDrawn="1"/>
        </p:nvSpPr>
        <p:spPr>
          <a:xfrm>
            <a:off x="5546436" y="4093774"/>
            <a:ext cx="1099127" cy="1099127"/>
          </a:xfrm>
          <a:prstGeom prst="diamond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iamond 20"/>
          <p:cNvSpPr/>
          <p:nvPr userDrawn="1"/>
        </p:nvSpPr>
        <p:spPr>
          <a:xfrm>
            <a:off x="9465737" y="4093774"/>
            <a:ext cx="1099127" cy="1099127"/>
          </a:xfrm>
          <a:prstGeom prst="diamond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21671" y="2591465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2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921670" y="2968572"/>
            <a:ext cx="2199568" cy="60939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1079995" y="5273657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5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079994" y="5650764"/>
            <a:ext cx="2199568" cy="60939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996215" y="5273657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4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4996214" y="5650764"/>
            <a:ext cx="2199568" cy="60939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12434" y="5273657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tx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3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8912433" y="5650764"/>
            <a:ext cx="2199568" cy="609398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5546434" y="1660519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9471889" y="1660519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5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9462652" y="4337252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5546433" y="4337252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04</a:t>
            </a:r>
            <a:endParaRPr lang="en-US" dirty="0"/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1621631" y="4337252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05</a:t>
            </a:r>
            <a:endParaRPr lang="en-US" dirty="0"/>
          </a:p>
        </p:txBody>
      </p:sp>
      <p:sp>
        <p:nvSpPr>
          <p:cNvPr id="10" name="Isosceles Triangle 9"/>
          <p:cNvSpPr/>
          <p:nvPr userDrawn="1"/>
        </p:nvSpPr>
        <p:spPr>
          <a:xfrm rot="5400000">
            <a:off x="7974386" y="1895163"/>
            <a:ext cx="162527" cy="14010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 userDrawn="1"/>
        </p:nvSpPr>
        <p:spPr>
          <a:xfrm rot="16200000">
            <a:off x="8039039" y="4571896"/>
            <a:ext cx="162527" cy="14010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 userDrawn="1"/>
        </p:nvSpPr>
        <p:spPr>
          <a:xfrm rot="16200000">
            <a:off x="4059240" y="4571896"/>
            <a:ext cx="162527" cy="14010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74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36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1594321" y="677040"/>
            <a:ext cx="9003358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Mockup Device</a:t>
            </a:r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0653" y="1838036"/>
            <a:ext cx="5144656" cy="2955637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166347" y="2833752"/>
            <a:ext cx="3352802" cy="46166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7166345" y="3210860"/>
            <a:ext cx="3352803" cy="8679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472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 rot="16200000">
            <a:off x="1450782" y="466026"/>
            <a:ext cx="396619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 rot="5400000">
            <a:off x="6779902" y="466026"/>
            <a:ext cx="396619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33760" y="692036"/>
            <a:ext cx="4035767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Mockup Device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 rot="21100976">
            <a:off x="7391110" y="802009"/>
            <a:ext cx="2185854" cy="4626450"/>
          </a:xfrm>
          <a:prstGeom prst="roundRect">
            <a:avLst>
              <a:gd name="adj" fmla="val 14554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2957814" y="2653568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2957812" y="3030675"/>
            <a:ext cx="2345553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2957814" y="4541557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2957812" y="4918664"/>
            <a:ext cx="2345553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2957814" y="2195780"/>
            <a:ext cx="2345552" cy="609398"/>
          </a:xfrm>
        </p:spPr>
        <p:txBody>
          <a:bodyPr/>
          <a:lstStyle>
            <a:lvl1pPr>
              <a:defRPr sz="28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65%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2957814" y="4083769"/>
            <a:ext cx="2345552" cy="609398"/>
          </a:xfrm>
        </p:spPr>
        <p:txBody>
          <a:bodyPr/>
          <a:lstStyle>
            <a:lvl1pPr>
              <a:defRPr sz="28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45%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4"/>
          </p:nvPr>
        </p:nvSpPr>
        <p:spPr>
          <a:xfrm rot="596839">
            <a:off x="8499972" y="1505198"/>
            <a:ext cx="2185854" cy="4626450"/>
          </a:xfrm>
          <a:prstGeom prst="roundRect">
            <a:avLst>
              <a:gd name="adj" fmla="val 14554"/>
            </a:avLst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480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664364"/>
          </a:xfrm>
          <a:custGeom>
            <a:avLst/>
            <a:gdLst>
              <a:gd name="connsiteX0" fmla="*/ 0 w 12192000"/>
              <a:gd name="connsiteY0" fmla="*/ 0 h 4664364"/>
              <a:gd name="connsiteX1" fmla="*/ 12192000 w 12192000"/>
              <a:gd name="connsiteY1" fmla="*/ 0 h 4664364"/>
              <a:gd name="connsiteX2" fmla="*/ 12192000 w 12192000"/>
              <a:gd name="connsiteY2" fmla="*/ 2636379 h 4664364"/>
              <a:gd name="connsiteX3" fmla="*/ 0 w 12192000"/>
              <a:gd name="connsiteY3" fmla="*/ 4664364 h 466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64364">
                <a:moveTo>
                  <a:pt x="0" y="0"/>
                </a:moveTo>
                <a:lnTo>
                  <a:pt x="12192000" y="0"/>
                </a:lnTo>
                <a:lnTo>
                  <a:pt x="12192000" y="2636379"/>
                </a:lnTo>
                <a:lnTo>
                  <a:pt x="0" y="466436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17160" y="694169"/>
            <a:ext cx="365478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Mockup Device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2036" y="2447636"/>
            <a:ext cx="7028874" cy="4410364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8939235" y="4202699"/>
            <a:ext cx="273552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8939234" y="4579806"/>
            <a:ext cx="2735530" cy="16435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359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/>
          <p:cNvSpPr/>
          <p:nvPr userDrawn="1"/>
        </p:nvSpPr>
        <p:spPr>
          <a:xfrm rot="10800000">
            <a:off x="0" y="10783"/>
            <a:ext cx="3057236" cy="5167285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 userDrawn="1"/>
        </p:nvSpPr>
        <p:spPr>
          <a:xfrm>
            <a:off x="8252449" y="342743"/>
            <a:ext cx="3854767" cy="6515257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94321" y="677040"/>
            <a:ext cx="9003358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Do You Have Any Questions</a:t>
            </a:r>
            <a:r>
              <a:rPr lang="ru-RU" dirty="0" smtClean="0"/>
              <a:t>?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939550" y="2010956"/>
            <a:ext cx="4312899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71781" y="2792307"/>
            <a:ext cx="8562110" cy="257402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41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 userDrawn="1"/>
        </p:nvSpPr>
        <p:spPr>
          <a:xfrm rot="16200000">
            <a:off x="4601297" y="-731259"/>
            <a:ext cx="6858002" cy="8320519"/>
          </a:xfrm>
          <a:custGeom>
            <a:avLst/>
            <a:gdLst>
              <a:gd name="connsiteX0" fmla="*/ 6858000 w 6858000"/>
              <a:gd name="connsiteY0" fmla="*/ 4463642 h 8320519"/>
              <a:gd name="connsiteX1" fmla="*/ 6858000 w 6858000"/>
              <a:gd name="connsiteY1" fmla="*/ 8320519 h 8320519"/>
              <a:gd name="connsiteX2" fmla="*/ 0 w 6858000"/>
              <a:gd name="connsiteY2" fmla="*/ 8320518 h 8320519"/>
              <a:gd name="connsiteX3" fmla="*/ 0 w 6858000"/>
              <a:gd name="connsiteY3" fmla="*/ 7360497 h 8320519"/>
              <a:gd name="connsiteX4" fmla="*/ 4269087 w 6858000"/>
              <a:gd name="connsiteY4" fmla="*/ 0 h 832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8320519">
                <a:moveTo>
                  <a:pt x="6858000" y="4463642"/>
                </a:moveTo>
                <a:lnTo>
                  <a:pt x="6858000" y="8320519"/>
                </a:lnTo>
                <a:lnTo>
                  <a:pt x="0" y="8320518"/>
                </a:lnTo>
                <a:lnTo>
                  <a:pt x="0" y="7360497"/>
                </a:lnTo>
                <a:lnTo>
                  <a:pt x="4269087" y="0"/>
                </a:lnTo>
                <a:close/>
              </a:path>
            </a:pathLst>
          </a:cu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306487" y="692036"/>
            <a:ext cx="470078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Let’s Get in Touch</a:t>
            </a:r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1" y="1005350"/>
            <a:ext cx="5902035" cy="5852652"/>
          </a:xfrm>
          <a:custGeom>
            <a:avLst/>
            <a:gdLst>
              <a:gd name="connsiteX0" fmla="*/ 0 w 5430981"/>
              <a:gd name="connsiteY0" fmla="*/ 0 h 5385539"/>
              <a:gd name="connsiteX1" fmla="*/ 5430981 w 5430981"/>
              <a:gd name="connsiteY1" fmla="*/ 3149970 h 5385539"/>
              <a:gd name="connsiteX2" fmla="*/ 1576550 w 5430981"/>
              <a:gd name="connsiteY2" fmla="*/ 5385539 h 5385539"/>
              <a:gd name="connsiteX3" fmla="*/ 0 w 5430981"/>
              <a:gd name="connsiteY3" fmla="*/ 5385539 h 538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0981" h="5385539">
                <a:moveTo>
                  <a:pt x="0" y="0"/>
                </a:moveTo>
                <a:lnTo>
                  <a:pt x="5430981" y="3149970"/>
                </a:lnTo>
                <a:lnTo>
                  <a:pt x="1576550" y="5385539"/>
                </a:lnTo>
                <a:lnTo>
                  <a:pt x="0" y="538553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7823727" y="1767682"/>
            <a:ext cx="2013004" cy="3508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Delician.com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7823726" y="2302300"/>
            <a:ext cx="2013005" cy="372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Delician@email.com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7823726" y="2829032"/>
            <a:ext cx="2013005" cy="3508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Green street, 45, NY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7823726" y="3336115"/>
            <a:ext cx="2013005" cy="3508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Green street, 45, NY</a:t>
            </a:r>
            <a:endParaRPr lang="en-US" dirty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7823726" y="3864404"/>
            <a:ext cx="2013005" cy="3508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+12 345 67 89</a:t>
            </a:r>
            <a:endParaRPr lang="en-US" dirty="0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7283171" y="1740146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7283171" y="2285582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7283171" y="2801496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7283171" y="3308579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30"/>
          </p:nvPr>
        </p:nvSpPr>
        <p:spPr>
          <a:xfrm>
            <a:off x="7283171" y="3836868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514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osceles Triangle 41"/>
          <p:cNvSpPr/>
          <p:nvPr userDrawn="1"/>
        </p:nvSpPr>
        <p:spPr>
          <a:xfrm>
            <a:off x="85726" y="3188970"/>
            <a:ext cx="2170790" cy="3669030"/>
          </a:xfrm>
          <a:prstGeom prst="triangl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sosceles Triangle 42"/>
          <p:cNvSpPr/>
          <p:nvPr userDrawn="1"/>
        </p:nvSpPr>
        <p:spPr>
          <a:xfrm rot="10800000">
            <a:off x="3821381" y="0"/>
            <a:ext cx="3854767" cy="6515257"/>
          </a:xfrm>
          <a:prstGeom prst="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300786" y="1381125"/>
            <a:ext cx="3228975" cy="5476875"/>
          </a:xfrm>
          <a:prstGeom prst="triangle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8104774" y="0"/>
            <a:ext cx="3228975" cy="5410201"/>
          </a:xfrm>
          <a:custGeom>
            <a:avLst/>
            <a:gdLst>
              <a:gd name="connsiteX0" fmla="*/ 0 w 2504046"/>
              <a:gd name="connsiteY0" fmla="*/ 0 h 5410201"/>
              <a:gd name="connsiteX1" fmla="*/ 2504046 w 2504046"/>
              <a:gd name="connsiteY1" fmla="*/ 0 h 5410201"/>
              <a:gd name="connsiteX2" fmla="*/ 1252023 w 2504046"/>
              <a:gd name="connsiteY2" fmla="*/ 5410201 h 541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4046" h="5410201">
                <a:moveTo>
                  <a:pt x="0" y="0"/>
                </a:moveTo>
                <a:lnTo>
                  <a:pt x="2504046" y="0"/>
                </a:lnTo>
                <a:lnTo>
                  <a:pt x="1252023" y="5410201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9958387" y="3069422"/>
            <a:ext cx="2233614" cy="3788578"/>
          </a:xfrm>
          <a:prstGeom prst="triangle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75" y="2963672"/>
            <a:ext cx="3166823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19474" y="3340779"/>
            <a:ext cx="3166824" cy="1621406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19474" y="668578"/>
            <a:ext cx="3309701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128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 userDrawn="1"/>
        </p:nvSpPr>
        <p:spPr>
          <a:xfrm rot="2700000">
            <a:off x="4208442" y="1675051"/>
            <a:ext cx="4818820" cy="4818820"/>
          </a:xfrm>
          <a:custGeom>
            <a:avLst/>
            <a:gdLst>
              <a:gd name="connsiteX0" fmla="*/ 0 w 4818820"/>
              <a:gd name="connsiteY0" fmla="*/ 0 h 4818820"/>
              <a:gd name="connsiteX1" fmla="*/ 4818820 w 4818820"/>
              <a:gd name="connsiteY1" fmla="*/ 0 h 4818820"/>
              <a:gd name="connsiteX2" fmla="*/ 4818820 w 4818820"/>
              <a:gd name="connsiteY2" fmla="*/ 3922376 h 4818820"/>
              <a:gd name="connsiteX3" fmla="*/ 3922376 w 4818820"/>
              <a:gd name="connsiteY3" fmla="*/ 4818820 h 4818820"/>
              <a:gd name="connsiteX4" fmla="*/ 0 w 4818820"/>
              <a:gd name="connsiteY4" fmla="*/ 4818820 h 4818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20" h="4818820">
                <a:moveTo>
                  <a:pt x="0" y="0"/>
                </a:moveTo>
                <a:lnTo>
                  <a:pt x="4818820" y="0"/>
                </a:lnTo>
                <a:lnTo>
                  <a:pt x="4818820" y="3922376"/>
                </a:lnTo>
                <a:lnTo>
                  <a:pt x="3922376" y="4818820"/>
                </a:lnTo>
                <a:lnTo>
                  <a:pt x="0" y="4818820"/>
                </a:lnTo>
                <a:close/>
              </a:path>
            </a:pathLst>
          </a:cu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06581" y="1"/>
            <a:ext cx="4695473" cy="3945069"/>
          </a:xfrm>
          <a:custGeom>
            <a:avLst/>
            <a:gdLst>
              <a:gd name="connsiteX0" fmla="*/ 1604630 w 4695473"/>
              <a:gd name="connsiteY0" fmla="*/ 0 h 3945069"/>
              <a:gd name="connsiteX1" fmla="*/ 3090844 w 4695473"/>
              <a:gd name="connsiteY1" fmla="*/ 0 h 3945069"/>
              <a:gd name="connsiteX2" fmla="*/ 4695473 w 4695473"/>
              <a:gd name="connsiteY2" fmla="*/ 1601667 h 3945069"/>
              <a:gd name="connsiteX3" fmla="*/ 2347737 w 4695473"/>
              <a:gd name="connsiteY3" fmla="*/ 3945069 h 3945069"/>
              <a:gd name="connsiteX4" fmla="*/ 0 w 4695473"/>
              <a:gd name="connsiteY4" fmla="*/ 1601667 h 394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473" h="3945069">
                <a:moveTo>
                  <a:pt x="1604630" y="0"/>
                </a:moveTo>
                <a:lnTo>
                  <a:pt x="3090844" y="0"/>
                </a:lnTo>
                <a:lnTo>
                  <a:pt x="4695473" y="1601667"/>
                </a:lnTo>
                <a:lnTo>
                  <a:pt x="2347737" y="3945069"/>
                </a:lnTo>
                <a:lnTo>
                  <a:pt x="0" y="160166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706580" y="4218194"/>
            <a:ext cx="4695473" cy="2639807"/>
          </a:xfrm>
          <a:custGeom>
            <a:avLst/>
            <a:gdLst>
              <a:gd name="connsiteX0" fmla="*/ 2347737 w 4695473"/>
              <a:gd name="connsiteY0" fmla="*/ 0 h 2639807"/>
              <a:gd name="connsiteX1" fmla="*/ 4695473 w 4695473"/>
              <a:gd name="connsiteY1" fmla="*/ 2343402 h 2639807"/>
              <a:gd name="connsiteX2" fmla="*/ 4398520 w 4695473"/>
              <a:gd name="connsiteY2" fmla="*/ 2639807 h 2639807"/>
              <a:gd name="connsiteX3" fmla="*/ 296954 w 4695473"/>
              <a:gd name="connsiteY3" fmla="*/ 2639807 h 2639807"/>
              <a:gd name="connsiteX4" fmla="*/ 0 w 4695473"/>
              <a:gd name="connsiteY4" fmla="*/ 2343402 h 2639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473" h="2639807">
                <a:moveTo>
                  <a:pt x="2347737" y="0"/>
                </a:moveTo>
                <a:lnTo>
                  <a:pt x="4695473" y="2343402"/>
                </a:lnTo>
                <a:lnTo>
                  <a:pt x="4398520" y="2639807"/>
                </a:lnTo>
                <a:lnTo>
                  <a:pt x="296954" y="2639807"/>
                </a:lnTo>
                <a:lnTo>
                  <a:pt x="0" y="234340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788400" y="1253028"/>
            <a:ext cx="2697019" cy="2692040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4368795" y="3103107"/>
            <a:ext cx="4498114" cy="14219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sz="9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973778" y="4364068"/>
            <a:ext cx="328814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967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 flipH="1">
            <a:off x="6132940" y="0"/>
            <a:ext cx="6059055" cy="6858000"/>
          </a:xfrm>
          <a:custGeom>
            <a:avLst/>
            <a:gdLst>
              <a:gd name="connsiteX0" fmla="*/ 0 w 4975660"/>
              <a:gd name="connsiteY0" fmla="*/ 0 h 6858000"/>
              <a:gd name="connsiteX1" fmla="*/ 3304653 w 4975660"/>
              <a:gd name="connsiteY1" fmla="*/ 0 h 6858000"/>
              <a:gd name="connsiteX2" fmla="*/ 4975660 w 4975660"/>
              <a:gd name="connsiteY2" fmla="*/ 6858000 h 6858000"/>
              <a:gd name="connsiteX3" fmla="*/ 0 w 49756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5660" h="6858000">
                <a:moveTo>
                  <a:pt x="0" y="0"/>
                </a:moveTo>
                <a:lnTo>
                  <a:pt x="3304653" y="0"/>
                </a:lnTo>
                <a:lnTo>
                  <a:pt x="49756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446982" y="2277468"/>
            <a:ext cx="5615709" cy="1685077"/>
          </a:xfrm>
        </p:spPr>
        <p:txBody>
          <a:bodyPr anchor="b"/>
          <a:lstStyle>
            <a:lvl1pPr algn="l">
              <a:defRPr sz="11500" b="1">
                <a:solidFill>
                  <a:schemeClr val="bg1"/>
                </a:solidFill>
                <a:latin typeface="Basic" panose="02010503040500020004" pitchFamily="2" charset="0"/>
              </a:defRPr>
            </a:lvl1pPr>
          </a:lstStyle>
          <a:p>
            <a:r>
              <a:rPr lang="en-US" dirty="0" err="1" smtClean="0"/>
              <a:t>Delician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446982" y="3648220"/>
            <a:ext cx="5615709" cy="830997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Franchise Restaurant </a:t>
            </a:r>
            <a:br>
              <a:rPr lang="en-US" dirty="0" smtClean="0"/>
            </a:br>
            <a:r>
              <a:rPr lang="en-US" dirty="0" smtClean="0"/>
              <a:t>Presentation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679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22"/>
          <p:cNvSpPr/>
          <p:nvPr userDrawn="1"/>
        </p:nvSpPr>
        <p:spPr>
          <a:xfrm rot="2716867">
            <a:off x="2884345" y="3785739"/>
            <a:ext cx="6560223" cy="5004003"/>
          </a:xfrm>
          <a:custGeom>
            <a:avLst/>
            <a:gdLst>
              <a:gd name="connsiteX0" fmla="*/ 0 w 6560223"/>
              <a:gd name="connsiteY0" fmla="*/ 0 h 5004003"/>
              <a:gd name="connsiteX1" fmla="*/ 6560223 w 6560223"/>
              <a:gd name="connsiteY1" fmla="*/ 0 h 5004003"/>
              <a:gd name="connsiteX2" fmla="*/ 1605084 w 6560223"/>
              <a:gd name="connsiteY2" fmla="*/ 5004003 h 5004003"/>
              <a:gd name="connsiteX3" fmla="*/ 0 w 6560223"/>
              <a:gd name="connsiteY3" fmla="*/ 5004003 h 500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60223" h="5004003">
                <a:moveTo>
                  <a:pt x="0" y="0"/>
                </a:moveTo>
                <a:lnTo>
                  <a:pt x="6560223" y="0"/>
                </a:lnTo>
                <a:lnTo>
                  <a:pt x="1605084" y="5004003"/>
                </a:lnTo>
                <a:lnTo>
                  <a:pt x="0" y="5004003"/>
                </a:ln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7083584" y="1706372"/>
            <a:ext cx="366212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7083583" y="2083480"/>
            <a:ext cx="3662126" cy="860692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1862346" y="1985034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50893" y="763429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16"/>
          </p:nvPr>
        </p:nvSpPr>
        <p:spPr>
          <a:xfrm>
            <a:off x="1884307" y="1"/>
            <a:ext cx="2157984" cy="1705387"/>
          </a:xfrm>
          <a:custGeom>
            <a:avLst/>
            <a:gdLst>
              <a:gd name="connsiteX0" fmla="*/ 629549 w 2157984"/>
              <a:gd name="connsiteY0" fmla="*/ 0 h 1705387"/>
              <a:gd name="connsiteX1" fmla="*/ 1528435 w 2157984"/>
              <a:gd name="connsiteY1" fmla="*/ 0 h 1705387"/>
              <a:gd name="connsiteX2" fmla="*/ 2157984 w 2157984"/>
              <a:gd name="connsiteY2" fmla="*/ 628387 h 1705387"/>
              <a:gd name="connsiteX3" fmla="*/ 1078992 w 2157984"/>
              <a:gd name="connsiteY3" fmla="*/ 1705387 h 1705387"/>
              <a:gd name="connsiteX4" fmla="*/ 0 w 2157984"/>
              <a:gd name="connsiteY4" fmla="*/ 628387 h 170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7984" h="1705387">
                <a:moveTo>
                  <a:pt x="629549" y="0"/>
                </a:moveTo>
                <a:lnTo>
                  <a:pt x="1528435" y="0"/>
                </a:lnTo>
                <a:lnTo>
                  <a:pt x="2157984" y="628387"/>
                </a:lnTo>
                <a:lnTo>
                  <a:pt x="1078992" y="1705387"/>
                </a:lnTo>
                <a:lnTo>
                  <a:pt x="0" y="628387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7"/>
          </p:nvPr>
        </p:nvSpPr>
        <p:spPr>
          <a:xfrm>
            <a:off x="3090528" y="754419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8"/>
          </p:nvPr>
        </p:nvSpPr>
        <p:spPr>
          <a:xfrm>
            <a:off x="648166" y="3187352"/>
            <a:ext cx="2157984" cy="2154000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9"/>
          </p:nvPr>
        </p:nvSpPr>
        <p:spPr>
          <a:xfrm>
            <a:off x="0" y="1983065"/>
            <a:ext cx="1591970" cy="2154000"/>
          </a:xfrm>
          <a:custGeom>
            <a:avLst/>
            <a:gdLst>
              <a:gd name="connsiteX0" fmla="*/ 512978 w 1591970"/>
              <a:gd name="connsiteY0" fmla="*/ 0 h 2154000"/>
              <a:gd name="connsiteX1" fmla="*/ 1591970 w 1591970"/>
              <a:gd name="connsiteY1" fmla="*/ 1077000 h 2154000"/>
              <a:gd name="connsiteX2" fmla="*/ 512978 w 1591970"/>
              <a:gd name="connsiteY2" fmla="*/ 2154000 h 2154000"/>
              <a:gd name="connsiteX3" fmla="*/ 0 w 1591970"/>
              <a:gd name="connsiteY3" fmla="*/ 1641969 h 2154000"/>
              <a:gd name="connsiteX4" fmla="*/ 0 w 1591970"/>
              <a:gd name="connsiteY4" fmla="*/ 512031 h 21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1970" h="2154000">
                <a:moveTo>
                  <a:pt x="512978" y="0"/>
                </a:moveTo>
                <a:lnTo>
                  <a:pt x="1591970" y="1077000"/>
                </a:lnTo>
                <a:lnTo>
                  <a:pt x="512978" y="2154000"/>
                </a:lnTo>
                <a:lnTo>
                  <a:pt x="0" y="1641969"/>
                </a:lnTo>
                <a:lnTo>
                  <a:pt x="0" y="512031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20"/>
          </p:nvPr>
        </p:nvSpPr>
        <p:spPr>
          <a:xfrm>
            <a:off x="0" y="1477560"/>
            <a:ext cx="366356" cy="731360"/>
          </a:xfrm>
          <a:custGeom>
            <a:avLst/>
            <a:gdLst>
              <a:gd name="connsiteX0" fmla="*/ 0 w 366356"/>
              <a:gd name="connsiteY0" fmla="*/ 0 h 731360"/>
              <a:gd name="connsiteX1" fmla="*/ 366356 w 366356"/>
              <a:gd name="connsiteY1" fmla="*/ 365680 h 731360"/>
              <a:gd name="connsiteX2" fmla="*/ 0 w 366356"/>
              <a:gd name="connsiteY2" fmla="*/ 731360 h 73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6356" h="731360">
                <a:moveTo>
                  <a:pt x="0" y="0"/>
                </a:moveTo>
                <a:lnTo>
                  <a:pt x="366356" y="365680"/>
                </a:lnTo>
                <a:lnTo>
                  <a:pt x="0" y="731360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1591970" cy="1692094"/>
          </a:xfrm>
          <a:custGeom>
            <a:avLst/>
            <a:gdLst>
              <a:gd name="connsiteX0" fmla="*/ 50218 w 1591970"/>
              <a:gd name="connsiteY0" fmla="*/ 0 h 1692094"/>
              <a:gd name="connsiteX1" fmla="*/ 975738 w 1591970"/>
              <a:gd name="connsiteY1" fmla="*/ 0 h 1692094"/>
              <a:gd name="connsiteX2" fmla="*/ 1591970 w 1591970"/>
              <a:gd name="connsiteY2" fmla="*/ 615094 h 1692094"/>
              <a:gd name="connsiteX3" fmla="*/ 512978 w 1591970"/>
              <a:gd name="connsiteY3" fmla="*/ 1692094 h 1692094"/>
              <a:gd name="connsiteX4" fmla="*/ 0 w 1591970"/>
              <a:gd name="connsiteY4" fmla="*/ 1180063 h 1692094"/>
              <a:gd name="connsiteX5" fmla="*/ 0 w 1591970"/>
              <a:gd name="connsiteY5" fmla="*/ 50125 h 169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1970" h="1692094">
                <a:moveTo>
                  <a:pt x="50218" y="0"/>
                </a:moveTo>
                <a:lnTo>
                  <a:pt x="975738" y="0"/>
                </a:lnTo>
                <a:lnTo>
                  <a:pt x="1591970" y="615094"/>
                </a:lnTo>
                <a:lnTo>
                  <a:pt x="512978" y="1692094"/>
                </a:lnTo>
                <a:lnTo>
                  <a:pt x="0" y="1180063"/>
                </a:lnTo>
                <a:lnTo>
                  <a:pt x="0" y="50125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22"/>
          </p:nvPr>
        </p:nvSpPr>
        <p:spPr>
          <a:xfrm>
            <a:off x="1260452" y="0"/>
            <a:ext cx="946664" cy="472458"/>
          </a:xfrm>
          <a:custGeom>
            <a:avLst/>
            <a:gdLst>
              <a:gd name="connsiteX0" fmla="*/ 0 w 946664"/>
              <a:gd name="connsiteY0" fmla="*/ 0 h 472458"/>
              <a:gd name="connsiteX1" fmla="*/ 946664 w 946664"/>
              <a:gd name="connsiteY1" fmla="*/ 0 h 472458"/>
              <a:gd name="connsiteX2" fmla="*/ 473332 w 946664"/>
              <a:gd name="connsiteY2" fmla="*/ 472458 h 47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46664" h="472458">
                <a:moveTo>
                  <a:pt x="0" y="0"/>
                </a:moveTo>
                <a:lnTo>
                  <a:pt x="946664" y="0"/>
                </a:lnTo>
                <a:lnTo>
                  <a:pt x="473332" y="472458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7083584" y="3306572"/>
            <a:ext cx="366212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7083583" y="3683680"/>
            <a:ext cx="3662126" cy="860692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7083584" y="4921480"/>
            <a:ext cx="366212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7083583" y="5298588"/>
            <a:ext cx="3662126" cy="860692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6219533" y="1829656"/>
            <a:ext cx="857542" cy="97872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01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219533" y="3443131"/>
            <a:ext cx="857542" cy="97872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02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219533" y="5052856"/>
            <a:ext cx="857542" cy="978729"/>
          </a:xfrm>
        </p:spPr>
        <p:txBody>
          <a:bodyPr/>
          <a:lstStyle>
            <a:lvl1pPr>
              <a:defRPr sz="4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03</a:t>
            </a:r>
            <a:endParaRPr lang="en-US" dirty="0"/>
          </a:p>
        </p:txBody>
      </p:sp>
      <p:sp>
        <p:nvSpPr>
          <p:cNvPr id="3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219532" y="668578"/>
            <a:ext cx="4705643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Table of 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569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and 3 photo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Isosceles Triangle 41"/>
          <p:cNvSpPr/>
          <p:nvPr userDrawn="1"/>
        </p:nvSpPr>
        <p:spPr>
          <a:xfrm>
            <a:off x="85726" y="3188970"/>
            <a:ext cx="2170790" cy="3669030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Isosceles Triangle 42"/>
          <p:cNvSpPr/>
          <p:nvPr userDrawn="1"/>
        </p:nvSpPr>
        <p:spPr>
          <a:xfrm rot="10800000">
            <a:off x="3821381" y="0"/>
            <a:ext cx="3854767" cy="6515257"/>
          </a:xfrm>
          <a:prstGeom prst="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300786" y="1381125"/>
            <a:ext cx="3228975" cy="5476875"/>
          </a:xfrm>
          <a:prstGeom prst="triangle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8104774" y="0"/>
            <a:ext cx="3228975" cy="5410201"/>
          </a:xfrm>
          <a:custGeom>
            <a:avLst/>
            <a:gdLst>
              <a:gd name="connsiteX0" fmla="*/ 0 w 2504046"/>
              <a:gd name="connsiteY0" fmla="*/ 0 h 5410201"/>
              <a:gd name="connsiteX1" fmla="*/ 2504046 w 2504046"/>
              <a:gd name="connsiteY1" fmla="*/ 0 h 5410201"/>
              <a:gd name="connsiteX2" fmla="*/ 1252023 w 2504046"/>
              <a:gd name="connsiteY2" fmla="*/ 5410201 h 541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4046" h="5410201">
                <a:moveTo>
                  <a:pt x="0" y="0"/>
                </a:moveTo>
                <a:lnTo>
                  <a:pt x="2504046" y="0"/>
                </a:lnTo>
                <a:lnTo>
                  <a:pt x="1252023" y="5410201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9958387" y="3069422"/>
            <a:ext cx="2233614" cy="3788578"/>
          </a:xfrm>
          <a:prstGeom prst="triangle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75" y="2963672"/>
            <a:ext cx="3166823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19474" y="3340779"/>
            <a:ext cx="3166824" cy="1621406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19474" y="668578"/>
            <a:ext cx="3309701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2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and photo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66801" y="847725"/>
            <a:ext cx="10048874" cy="5153026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24000" y="1228726"/>
            <a:ext cx="3648075" cy="4391024"/>
          </a:xfr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24525" y="1171576"/>
            <a:ext cx="4924425" cy="1328056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Welcome</a:t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 err="1" smtClean="0"/>
              <a:t>Delician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724525" y="3058922"/>
            <a:ext cx="230534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5724523" y="3436029"/>
            <a:ext cx="2305343" cy="16435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8343608" y="3058922"/>
            <a:ext cx="230534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8343606" y="3436029"/>
            <a:ext cx="2305343" cy="16435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29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42999" y="1670505"/>
            <a:ext cx="2619375" cy="2627049"/>
          </a:xfrm>
          <a:prstGeom prst="diamond">
            <a:avLst/>
          </a:prstGeom>
          <a:solidFill>
            <a:srgbClr val="B0424A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791074" y="1670505"/>
            <a:ext cx="2619375" cy="2627049"/>
          </a:xfrm>
          <a:prstGeom prst="diamond">
            <a:avLst/>
          </a:prstGeom>
          <a:solidFill>
            <a:srgbClr val="B0424A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439149" y="1670505"/>
            <a:ext cx="2619375" cy="2627049"/>
          </a:xfrm>
          <a:prstGeom prst="diamond">
            <a:avLst/>
          </a:prstGeom>
          <a:solidFill>
            <a:srgbClr val="B0424A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85875" y="4468622"/>
            <a:ext cx="2305342" cy="461665"/>
          </a:xfrm>
        </p:spPr>
        <p:txBody>
          <a:bodyPr/>
          <a:lstStyle>
            <a:lvl1pPr algn="ct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James Smith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85873" y="5438360"/>
            <a:ext cx="2305343" cy="609398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943475" y="4468622"/>
            <a:ext cx="2305342" cy="461665"/>
          </a:xfrm>
        </p:spPr>
        <p:txBody>
          <a:bodyPr/>
          <a:lstStyle>
            <a:lvl1pPr algn="ct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Emma Doe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943473" y="5438360"/>
            <a:ext cx="2305343" cy="58727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601074" y="4468622"/>
            <a:ext cx="2305342" cy="461665"/>
          </a:xfrm>
        </p:spPr>
        <p:txBody>
          <a:bodyPr/>
          <a:lstStyle>
            <a:lvl1pPr algn="ctr">
              <a:defRPr sz="2000" baseline="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Sam Patterson</a:t>
            </a:r>
            <a:endParaRPr lang="en-US" dirty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601072" y="5438360"/>
            <a:ext cx="2305343" cy="58727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285875" y="4831063"/>
            <a:ext cx="2305342" cy="350865"/>
          </a:xfrm>
        </p:spPr>
        <p:txBody>
          <a:bodyPr/>
          <a:lstStyle>
            <a:lvl1pPr algn="ctr">
              <a:defRPr sz="1400">
                <a:solidFill>
                  <a:schemeClr val="accent1"/>
                </a:solidFill>
                <a:latin typeface="Basic" panose="02010503040500020004" pitchFamily="2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SEO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943475" y="4831063"/>
            <a:ext cx="2305342" cy="350865"/>
          </a:xfrm>
        </p:spPr>
        <p:txBody>
          <a:bodyPr/>
          <a:lstStyle>
            <a:lvl1pPr algn="ctr">
              <a:defRPr sz="1400">
                <a:solidFill>
                  <a:schemeClr val="accent1"/>
                </a:solidFill>
                <a:latin typeface="Basic" panose="02010503040500020004" pitchFamily="2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smtClean="0"/>
              <a:t>Manager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601074" y="4831063"/>
            <a:ext cx="2305342" cy="350865"/>
          </a:xfrm>
        </p:spPr>
        <p:txBody>
          <a:bodyPr/>
          <a:lstStyle>
            <a:lvl1pPr algn="ctr">
              <a:defRPr sz="1400" baseline="0">
                <a:solidFill>
                  <a:schemeClr val="accent1"/>
                </a:solidFill>
                <a:latin typeface="Basic" panose="02010503040500020004" pitchFamily="2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smtClean="0"/>
              <a:t>Marketer</a:t>
            </a:r>
            <a:endParaRPr lang="en-US" dirty="0"/>
          </a:p>
        </p:txBody>
      </p:sp>
      <p:sp>
        <p:nvSpPr>
          <p:cNvPr id="3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9126" y="589406"/>
            <a:ext cx="10963274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Meet Our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304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and tex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46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5"/>
          </p:nvPr>
        </p:nvSpPr>
        <p:spPr>
          <a:xfrm>
            <a:off x="6943726" y="-1"/>
            <a:ext cx="4886324" cy="5559806"/>
          </a:xfrm>
          <a:custGeom>
            <a:avLst/>
            <a:gdLst>
              <a:gd name="connsiteX0" fmla="*/ 0 w 2695235"/>
              <a:gd name="connsiteY0" fmla="*/ 0 h 2695235"/>
              <a:gd name="connsiteX1" fmla="*/ 2695235 w 2695235"/>
              <a:gd name="connsiteY1" fmla="*/ 0 h 2695235"/>
              <a:gd name="connsiteX2" fmla="*/ 0 w 2695235"/>
              <a:gd name="connsiteY2" fmla="*/ 2695235 h 2695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5235" h="2695235">
                <a:moveTo>
                  <a:pt x="0" y="0"/>
                </a:moveTo>
                <a:lnTo>
                  <a:pt x="2695235" y="0"/>
                </a:lnTo>
                <a:lnTo>
                  <a:pt x="0" y="2695235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33760" y="677041"/>
            <a:ext cx="391930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About Business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0"/>
          </p:nvPr>
        </p:nvSpPr>
        <p:spPr>
          <a:xfrm flipH="1">
            <a:off x="6095999" y="0"/>
            <a:ext cx="6095999" cy="6855647"/>
          </a:xfrm>
          <a:prstGeom prst="rtTriangle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33761" y="2544572"/>
            <a:ext cx="3166823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33760" y="2921679"/>
            <a:ext cx="3166824" cy="1621406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199454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237165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073621" y="199454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73620" y="237165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096000" y="431476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095999" y="469187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073621" y="431476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073620" y="469187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652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 userDrawn="1"/>
        </p:nvSpPr>
        <p:spPr>
          <a:xfrm>
            <a:off x="7644280" y="3446194"/>
            <a:ext cx="4547719" cy="14114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 userDrawn="1"/>
        </p:nvSpPr>
        <p:spPr>
          <a:xfrm>
            <a:off x="0" y="4943881"/>
            <a:ext cx="6105236" cy="14114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 userDrawn="1"/>
        </p:nvSpPr>
        <p:spPr>
          <a:xfrm>
            <a:off x="0" y="2034668"/>
            <a:ext cx="4549381" cy="14114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 userDrawn="1"/>
        </p:nvSpPr>
        <p:spPr>
          <a:xfrm>
            <a:off x="6086764" y="541873"/>
            <a:ext cx="6105236" cy="14114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30080" y="684296"/>
            <a:ext cx="391930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SWOT Analysis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690860" y="3540955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143410" y="2042712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25"/>
          </p:nvPr>
        </p:nvSpPr>
        <p:spPr>
          <a:xfrm>
            <a:off x="6238310" y="2042712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4690860" y="544469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9374909" y="638949"/>
            <a:ext cx="2199567" cy="461665"/>
          </a:xfrm>
        </p:spPr>
        <p:txBody>
          <a:bodyPr/>
          <a:lstStyle>
            <a:lvl1pPr algn="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Strengths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374908" y="1016056"/>
            <a:ext cx="2199568" cy="86793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374909" y="3522483"/>
            <a:ext cx="2199567" cy="461665"/>
          </a:xfrm>
        </p:spPr>
        <p:txBody>
          <a:bodyPr/>
          <a:lstStyle>
            <a:lvl1pPr algn="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Weaknesses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9374908" y="3899590"/>
            <a:ext cx="2199568" cy="86793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51708" y="2109161"/>
            <a:ext cx="2199567" cy="461665"/>
          </a:xfrm>
        </p:spPr>
        <p:txBody>
          <a:bodyPr/>
          <a:lstStyle>
            <a:lvl1pPr algn="l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Threats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51707" y="2486268"/>
            <a:ext cx="2199568" cy="8679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651708" y="5018191"/>
            <a:ext cx="2199567" cy="461665"/>
          </a:xfrm>
        </p:spPr>
        <p:txBody>
          <a:bodyPr/>
          <a:lstStyle>
            <a:lvl1pPr algn="l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Opportunities</a:t>
            </a:r>
            <a:endParaRPr lang="en-US" dirty="0"/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651707" y="5395298"/>
            <a:ext cx="2199568" cy="8679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267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photo and tex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0" y="0"/>
            <a:ext cx="9254836" cy="6858000"/>
          </a:xfrm>
          <a:custGeom>
            <a:avLst/>
            <a:gdLst>
              <a:gd name="connsiteX0" fmla="*/ 0 w 4975660"/>
              <a:gd name="connsiteY0" fmla="*/ 0 h 6858000"/>
              <a:gd name="connsiteX1" fmla="*/ 3304653 w 4975660"/>
              <a:gd name="connsiteY1" fmla="*/ 0 h 6858000"/>
              <a:gd name="connsiteX2" fmla="*/ 4975660 w 4975660"/>
              <a:gd name="connsiteY2" fmla="*/ 6858000 h 6858000"/>
              <a:gd name="connsiteX3" fmla="*/ 0 w 49756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5660" h="6858000">
                <a:moveTo>
                  <a:pt x="0" y="0"/>
                </a:moveTo>
                <a:lnTo>
                  <a:pt x="3304653" y="0"/>
                </a:lnTo>
                <a:lnTo>
                  <a:pt x="49756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15097" y="644318"/>
            <a:ext cx="3919301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Message to Franchisees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15097" y="2730412"/>
            <a:ext cx="3919301" cy="1754326"/>
          </a:xfrm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15097" y="4940301"/>
            <a:ext cx="2305342" cy="424732"/>
          </a:xfr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James Smith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515097" y="5328099"/>
            <a:ext cx="2305342" cy="350865"/>
          </a:xfrm>
        </p:spPr>
        <p:txBody>
          <a:bodyPr/>
          <a:lstStyle>
            <a:lvl1pPr algn="l">
              <a:defRPr sz="1400">
                <a:solidFill>
                  <a:schemeClr val="bg1"/>
                </a:solidFill>
                <a:latin typeface="Mukta Light" panose="020B0000000000000000" pitchFamily="34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err="1" smtClean="0"/>
              <a:t>Delician’s</a:t>
            </a:r>
            <a:r>
              <a:rPr lang="en-US" dirty="0" smtClean="0"/>
              <a:t> Founder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624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iamond 17"/>
          <p:cNvSpPr/>
          <p:nvPr userDrawn="1"/>
        </p:nvSpPr>
        <p:spPr>
          <a:xfrm>
            <a:off x="581892" y="1313347"/>
            <a:ext cx="4248726" cy="4248724"/>
          </a:xfrm>
          <a:prstGeom prst="diamond">
            <a:avLst/>
          </a:prstGeom>
          <a:solidFill>
            <a:srgbClr val="B0424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B0424A"/>
              </a:solidFill>
            </a:endParaRPr>
          </a:p>
        </p:txBody>
      </p:sp>
      <p:sp>
        <p:nvSpPr>
          <p:cNvPr id="19" name="Diamond 18"/>
          <p:cNvSpPr/>
          <p:nvPr userDrawn="1"/>
        </p:nvSpPr>
        <p:spPr>
          <a:xfrm>
            <a:off x="3768775" y="1034057"/>
            <a:ext cx="2309094" cy="2309092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0" name="Diamond 19"/>
          <p:cNvSpPr/>
          <p:nvPr userDrawn="1"/>
        </p:nvSpPr>
        <p:spPr>
          <a:xfrm>
            <a:off x="3778298" y="3530516"/>
            <a:ext cx="2309096" cy="2309094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567771" y="668578"/>
            <a:ext cx="3674264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Our Numbers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1187061" y="2672026"/>
            <a:ext cx="2907054" cy="916654"/>
          </a:xfrm>
        </p:spPr>
        <p:txBody>
          <a:bodyPr/>
          <a:lstStyle>
            <a:lvl1pPr algn="ctr">
              <a:defRPr sz="4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$1 236 M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1187059" y="3361633"/>
            <a:ext cx="2907056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4202926" y="1817114"/>
            <a:ext cx="1440792" cy="609398"/>
          </a:xfrm>
        </p:spPr>
        <p:txBody>
          <a:bodyPr/>
          <a:lstStyle>
            <a:lvl1pPr algn="ctr">
              <a:defRPr sz="2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+26%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4202926" y="2280300"/>
            <a:ext cx="1440792" cy="328744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4212450" y="4255436"/>
            <a:ext cx="1440792" cy="609398"/>
          </a:xfrm>
        </p:spPr>
        <p:txBody>
          <a:bodyPr/>
          <a:lstStyle>
            <a:lvl1pPr algn="ctr">
              <a:defRPr sz="2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+ 156K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4212450" y="4718622"/>
            <a:ext cx="1440792" cy="328744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1" y="0"/>
            <a:ext cx="2602843" cy="2620949"/>
          </a:xfrm>
          <a:custGeom>
            <a:avLst/>
            <a:gdLst>
              <a:gd name="connsiteX0" fmla="*/ 1010727 w 2602843"/>
              <a:gd name="connsiteY0" fmla="*/ 0 h 2620949"/>
              <a:gd name="connsiteX1" fmla="*/ 1383018 w 2602843"/>
              <a:gd name="connsiteY1" fmla="*/ 0 h 2620949"/>
              <a:gd name="connsiteX2" fmla="*/ 2602843 w 2602843"/>
              <a:gd name="connsiteY2" fmla="*/ 1217574 h 2620949"/>
              <a:gd name="connsiteX3" fmla="*/ 1196872 w 2602843"/>
              <a:gd name="connsiteY3" fmla="*/ 2620949 h 2620949"/>
              <a:gd name="connsiteX4" fmla="*/ 0 w 2602843"/>
              <a:gd name="connsiteY4" fmla="*/ 1426287 h 2620949"/>
              <a:gd name="connsiteX5" fmla="*/ 0 w 2602843"/>
              <a:gd name="connsiteY5" fmla="*/ 1008861 h 262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2843" h="2620949">
                <a:moveTo>
                  <a:pt x="1010727" y="0"/>
                </a:moveTo>
                <a:lnTo>
                  <a:pt x="1383018" y="0"/>
                </a:lnTo>
                <a:lnTo>
                  <a:pt x="2602843" y="1217574"/>
                </a:lnTo>
                <a:lnTo>
                  <a:pt x="1196872" y="2620949"/>
                </a:lnTo>
                <a:lnTo>
                  <a:pt x="0" y="1426287"/>
                </a:lnTo>
                <a:lnTo>
                  <a:pt x="0" y="100886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584863" y="1934883"/>
            <a:ext cx="261043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584863" y="2311991"/>
            <a:ext cx="2610433" cy="117102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7584863" y="4005948"/>
            <a:ext cx="261043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7584863" y="4383056"/>
            <a:ext cx="2610433" cy="117102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40"/>
          </p:nvPr>
        </p:nvSpPr>
        <p:spPr>
          <a:xfrm>
            <a:off x="2164431" y="4787058"/>
            <a:ext cx="3027939" cy="2075704"/>
          </a:xfrm>
          <a:custGeom>
            <a:avLst/>
            <a:gdLst>
              <a:gd name="connsiteX0" fmla="*/ 1513970 w 3027939"/>
              <a:gd name="connsiteY0" fmla="*/ 0 h 2075704"/>
              <a:gd name="connsiteX1" fmla="*/ 3027939 w 3027939"/>
              <a:gd name="connsiteY1" fmla="*/ 1504092 h 2075704"/>
              <a:gd name="connsiteX2" fmla="*/ 2452572 w 3027939"/>
              <a:gd name="connsiteY2" fmla="*/ 2075704 h 2075704"/>
              <a:gd name="connsiteX3" fmla="*/ 575367 w 3027939"/>
              <a:gd name="connsiteY3" fmla="*/ 2075704 h 2075704"/>
              <a:gd name="connsiteX4" fmla="*/ 0 w 3027939"/>
              <a:gd name="connsiteY4" fmla="*/ 1504092 h 207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7939" h="2075704">
                <a:moveTo>
                  <a:pt x="1513970" y="0"/>
                </a:moveTo>
                <a:lnTo>
                  <a:pt x="3027939" y="1504092"/>
                </a:lnTo>
                <a:lnTo>
                  <a:pt x="2452572" y="2075704"/>
                </a:lnTo>
                <a:lnTo>
                  <a:pt x="575367" y="2075704"/>
                </a:lnTo>
                <a:lnTo>
                  <a:pt x="0" y="1504092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765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66801" y="847725"/>
            <a:ext cx="10048874" cy="515302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24000" y="1228726"/>
            <a:ext cx="3648075" cy="4391024"/>
          </a:xfr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724525" y="1171576"/>
            <a:ext cx="4924425" cy="1328056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Welcome</a:t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 err="1" smtClean="0"/>
              <a:t>Delician</a:t>
            </a:r>
            <a:r>
              <a:rPr lang="en-US" dirty="0" smtClean="0"/>
              <a:t>!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724525" y="3058922"/>
            <a:ext cx="230534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5724523" y="3436029"/>
            <a:ext cx="2305343" cy="16435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8343608" y="3058922"/>
            <a:ext cx="230534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8343606" y="3436029"/>
            <a:ext cx="2305343" cy="16435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052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19474" y="677041"/>
            <a:ext cx="420707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>
                <a:latin typeface="Basic" panose="02010503040500020004" pitchFamily="2" charset="0"/>
              </a:defRPr>
            </a:lvl1pPr>
          </a:lstStyle>
          <a:p>
            <a:r>
              <a:rPr lang="en-US" dirty="0" smtClean="0"/>
              <a:t>Our Milestones</a:t>
            </a:r>
            <a:endParaRPr lang="en-US" dirty="0"/>
          </a:p>
        </p:txBody>
      </p:sp>
      <p:sp>
        <p:nvSpPr>
          <p:cNvPr id="47" name="Rectangle 46"/>
          <p:cNvSpPr/>
          <p:nvPr userDrawn="1"/>
        </p:nvSpPr>
        <p:spPr>
          <a:xfrm>
            <a:off x="-9524" y="4479636"/>
            <a:ext cx="12201524" cy="2378363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1519473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3964030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408586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8853143" y="2899504"/>
            <a:ext cx="1814854" cy="11221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1519474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2019</a:t>
            </a:r>
            <a:endParaRPr lang="en-US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3964031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6408588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2010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8853144" y="1960732"/>
            <a:ext cx="1814853" cy="904863"/>
          </a:xfrm>
        </p:spPr>
        <p:txBody>
          <a:bodyPr/>
          <a:lstStyle>
            <a:lvl1pPr algn="l">
              <a:defRPr sz="4400">
                <a:solidFill>
                  <a:schemeClr val="accent2">
                    <a:lumMod val="75000"/>
                  </a:schemeClr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2001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57600" y="2265528"/>
            <a:ext cx="0" cy="292530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 userDrawn="1"/>
        </p:nvCxnSpPr>
        <p:spPr>
          <a:xfrm>
            <a:off x="6114473" y="2265528"/>
            <a:ext cx="0" cy="292530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534400" y="2265528"/>
            <a:ext cx="0" cy="2925308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519473" y="4999874"/>
            <a:ext cx="9148524" cy="1210029"/>
          </a:xfrm>
          <a:solidFill>
            <a:schemeClr val="accent2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933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and two photo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98286" y="1391909"/>
            <a:ext cx="3228975" cy="5476875"/>
          </a:xfrm>
          <a:prstGeom prst="triangle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Isosceles Triangle 22"/>
          <p:cNvSpPr/>
          <p:nvPr userDrawn="1"/>
        </p:nvSpPr>
        <p:spPr>
          <a:xfrm rot="10800000">
            <a:off x="0" y="10784"/>
            <a:ext cx="2170790" cy="3669030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/>
          <p:cNvSpPr/>
          <p:nvPr userDrawn="1"/>
        </p:nvSpPr>
        <p:spPr>
          <a:xfrm rot="10800000">
            <a:off x="8004724" y="0"/>
            <a:ext cx="3854767" cy="6515257"/>
          </a:xfrm>
          <a:prstGeom prst="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503384" y="668578"/>
            <a:ext cx="3097054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Our Growth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6"/>
          </p:nvPr>
        </p:nvSpPr>
        <p:spPr>
          <a:xfrm>
            <a:off x="6441292" y="1863771"/>
            <a:ext cx="4579937" cy="3468687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441292" y="5525210"/>
            <a:ext cx="4579937" cy="609398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6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2306685" y="10784"/>
            <a:ext cx="3228975" cy="5410201"/>
          </a:xfrm>
          <a:custGeom>
            <a:avLst/>
            <a:gdLst>
              <a:gd name="connsiteX0" fmla="*/ 0 w 2504046"/>
              <a:gd name="connsiteY0" fmla="*/ 0 h 5410201"/>
              <a:gd name="connsiteX1" fmla="*/ 2504046 w 2504046"/>
              <a:gd name="connsiteY1" fmla="*/ 0 h 5410201"/>
              <a:gd name="connsiteX2" fmla="*/ 1252023 w 2504046"/>
              <a:gd name="connsiteY2" fmla="*/ 5410201 h 5410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4046" h="5410201">
                <a:moveTo>
                  <a:pt x="0" y="0"/>
                </a:moveTo>
                <a:lnTo>
                  <a:pt x="2504046" y="0"/>
                </a:lnTo>
                <a:lnTo>
                  <a:pt x="1252023" y="541020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40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and photo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33760" y="677041"/>
            <a:ext cx="642798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Why Choose Our Franchise 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4655127"/>
            <a:ext cx="12192000" cy="2202873"/>
          </a:xfrm>
          <a:solidFill>
            <a:schemeClr val="accent2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33759" y="3113938"/>
            <a:ext cx="235474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Startup Support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33760" y="3491045"/>
            <a:ext cx="2354750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5006757" y="3113938"/>
            <a:ext cx="2354752" cy="461666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Find Co-investments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5006757" y="3491045"/>
            <a:ext cx="2354753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479762" y="3113937"/>
            <a:ext cx="2317806" cy="430374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Fair terms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479762" y="3491045"/>
            <a:ext cx="2317807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30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1533767" y="1933456"/>
            <a:ext cx="996990" cy="99514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1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5006771" y="1933456"/>
            <a:ext cx="996990" cy="99514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8479776" y="1933456"/>
            <a:ext cx="996990" cy="995146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379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s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 userDrawn="1"/>
        </p:nvSpPr>
        <p:spPr>
          <a:xfrm rot="5400000">
            <a:off x="1105042" y="2298565"/>
            <a:ext cx="6858000" cy="22608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 userDrawn="1"/>
        </p:nvSpPr>
        <p:spPr>
          <a:xfrm rot="5400000">
            <a:off x="-1555349" y="2298563"/>
            <a:ext cx="6858000" cy="226087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934777" y="677041"/>
            <a:ext cx="616203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Business Model Benefits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762823" y="2465335"/>
            <a:ext cx="2241266" cy="916654"/>
          </a:xfrm>
        </p:spPr>
        <p:txBody>
          <a:bodyPr/>
          <a:lstStyle>
            <a:lvl1pPr algn="ctr">
              <a:defRPr sz="44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$50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762822" y="3154942"/>
            <a:ext cx="2241268" cy="35086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Average Bill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762823" y="4067729"/>
            <a:ext cx="2241266" cy="916654"/>
          </a:xfrm>
        </p:spPr>
        <p:txBody>
          <a:bodyPr/>
          <a:lstStyle>
            <a:lvl1pPr algn="ctr">
              <a:defRPr sz="4400" baseline="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$ 25M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762822" y="4757336"/>
            <a:ext cx="2241268" cy="350865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Net Year Income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3452378" y="4067729"/>
            <a:ext cx="2163330" cy="916654"/>
          </a:xfrm>
        </p:spPr>
        <p:txBody>
          <a:bodyPr/>
          <a:lstStyle>
            <a:lvl1pPr algn="ctr">
              <a:defRPr sz="44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500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3452377" y="4757336"/>
            <a:ext cx="2163332" cy="35086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Number of guests daily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3452378" y="2465335"/>
            <a:ext cx="2163330" cy="916654"/>
          </a:xfrm>
        </p:spPr>
        <p:txBody>
          <a:bodyPr/>
          <a:lstStyle>
            <a:lvl1pPr algn="ctr">
              <a:defRPr sz="44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18%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3452377" y="3154942"/>
            <a:ext cx="2163332" cy="35086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Payback</a:t>
            </a:r>
            <a:endParaRPr lang="en-US" dirty="0"/>
          </a:p>
        </p:txBody>
      </p:sp>
      <p:sp>
        <p:nvSpPr>
          <p:cNvPr id="37" name="Rectangle 36"/>
          <p:cNvSpPr/>
          <p:nvPr userDrawn="1"/>
        </p:nvSpPr>
        <p:spPr>
          <a:xfrm>
            <a:off x="8626764" y="0"/>
            <a:ext cx="356523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13052" y="1653308"/>
            <a:ext cx="4696696" cy="4481127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760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har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 rot="10800000">
            <a:off x="0" y="2394892"/>
            <a:ext cx="6867237" cy="34074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 userDrawn="1"/>
        </p:nvSpPr>
        <p:spPr>
          <a:xfrm>
            <a:off x="5324763" y="2394892"/>
            <a:ext cx="6867237" cy="3407419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716194"/>
            <a:ext cx="10982036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Expenses For Opening A Restaurant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1"/>
          </p:nvPr>
        </p:nvSpPr>
        <p:spPr>
          <a:xfrm>
            <a:off x="4101162" y="1957532"/>
            <a:ext cx="3998912" cy="40005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796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and photo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44"/>
          <p:cNvSpPr/>
          <p:nvPr userDrawn="1"/>
        </p:nvSpPr>
        <p:spPr>
          <a:xfrm>
            <a:off x="8596547" y="0"/>
            <a:ext cx="3595452" cy="6858000"/>
          </a:xfrm>
          <a:custGeom>
            <a:avLst/>
            <a:gdLst>
              <a:gd name="connsiteX0" fmla="*/ 2128727 w 3595452"/>
              <a:gd name="connsiteY0" fmla="*/ 0 h 6858000"/>
              <a:gd name="connsiteX1" fmla="*/ 3595452 w 3595452"/>
              <a:gd name="connsiteY1" fmla="*/ 0 h 6858000"/>
              <a:gd name="connsiteX2" fmla="*/ 3595452 w 3595452"/>
              <a:gd name="connsiteY2" fmla="*/ 6858000 h 6858000"/>
              <a:gd name="connsiteX3" fmla="*/ 2128727 w 3595452"/>
              <a:gd name="connsiteY3" fmla="*/ 6858000 h 6858000"/>
              <a:gd name="connsiteX4" fmla="*/ 2002324 w 3595452"/>
              <a:gd name="connsiteY4" fmla="*/ 6793260 h 6858000"/>
              <a:gd name="connsiteX5" fmla="*/ 0 w 3595452"/>
              <a:gd name="connsiteY5" fmla="*/ 3429000 h 6858000"/>
              <a:gd name="connsiteX6" fmla="*/ 2002324 w 3595452"/>
              <a:gd name="connsiteY6" fmla="*/ 64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95452" h="6858000">
                <a:moveTo>
                  <a:pt x="2128727" y="0"/>
                </a:moveTo>
                <a:lnTo>
                  <a:pt x="3595452" y="0"/>
                </a:lnTo>
                <a:lnTo>
                  <a:pt x="3595452" y="6858000"/>
                </a:lnTo>
                <a:lnTo>
                  <a:pt x="2128727" y="6858000"/>
                </a:lnTo>
                <a:lnTo>
                  <a:pt x="2002324" y="6793260"/>
                </a:lnTo>
                <a:cubicBezTo>
                  <a:pt x="809650" y="6145361"/>
                  <a:pt x="0" y="4881732"/>
                  <a:pt x="0" y="3429000"/>
                </a:cubicBezTo>
                <a:cubicBezTo>
                  <a:pt x="0" y="1976268"/>
                  <a:pt x="809650" y="712639"/>
                  <a:pt x="2002324" y="647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630779" cy="6858000"/>
          </a:xfrm>
          <a:custGeom>
            <a:avLst/>
            <a:gdLst>
              <a:gd name="connsiteX0" fmla="*/ 0 w 5630779"/>
              <a:gd name="connsiteY0" fmla="*/ 0 h 6858000"/>
              <a:gd name="connsiteX1" fmla="*/ 4373071 w 5630779"/>
              <a:gd name="connsiteY1" fmla="*/ 0 h 6858000"/>
              <a:gd name="connsiteX2" fmla="*/ 4418720 w 5630779"/>
              <a:gd name="connsiteY2" fmla="*/ 52699 h 6858000"/>
              <a:gd name="connsiteX3" fmla="*/ 5623874 w 5630779"/>
              <a:gd name="connsiteY3" fmla="*/ 3155858 h 6858000"/>
              <a:gd name="connsiteX4" fmla="*/ 5630779 w 5630779"/>
              <a:gd name="connsiteY4" fmla="*/ 3428956 h 6858000"/>
              <a:gd name="connsiteX5" fmla="*/ 5630779 w 5630779"/>
              <a:gd name="connsiteY5" fmla="*/ 3429044 h 6858000"/>
              <a:gd name="connsiteX6" fmla="*/ 5623874 w 5630779"/>
              <a:gd name="connsiteY6" fmla="*/ 3702143 h 6858000"/>
              <a:gd name="connsiteX7" fmla="*/ 4418720 w 5630779"/>
              <a:gd name="connsiteY7" fmla="*/ 6805301 h 6858000"/>
              <a:gd name="connsiteX8" fmla="*/ 4373071 w 5630779"/>
              <a:gd name="connsiteY8" fmla="*/ 6858000 h 6858000"/>
              <a:gd name="connsiteX9" fmla="*/ 0 w 5630779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30779" h="6858000">
                <a:moveTo>
                  <a:pt x="0" y="0"/>
                </a:moveTo>
                <a:lnTo>
                  <a:pt x="4373071" y="0"/>
                </a:lnTo>
                <a:lnTo>
                  <a:pt x="4418720" y="52699"/>
                </a:lnTo>
                <a:cubicBezTo>
                  <a:pt x="5121834" y="904676"/>
                  <a:pt x="5564258" y="1979768"/>
                  <a:pt x="5623874" y="3155858"/>
                </a:cubicBezTo>
                <a:lnTo>
                  <a:pt x="5630779" y="3428956"/>
                </a:lnTo>
                <a:lnTo>
                  <a:pt x="5630779" y="3429044"/>
                </a:lnTo>
                <a:lnTo>
                  <a:pt x="5623874" y="3702143"/>
                </a:lnTo>
                <a:cubicBezTo>
                  <a:pt x="5564258" y="4878232"/>
                  <a:pt x="5121834" y="5953324"/>
                  <a:pt x="4418720" y="6805301"/>
                </a:cubicBezTo>
                <a:lnTo>
                  <a:pt x="437307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11572" y="721258"/>
            <a:ext cx="4502541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Unique Restaurant Format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6839279" y="2271974"/>
            <a:ext cx="4502541" cy="11264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ex.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5684905" y="4262084"/>
            <a:ext cx="1804739" cy="46166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5684904" y="4639191"/>
            <a:ext cx="1804740" cy="8679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9230941" y="4262084"/>
            <a:ext cx="1804739" cy="46166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230940" y="4639191"/>
            <a:ext cx="1804740" cy="8679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4780112" y="4518915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2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8289499" y="4516979"/>
            <a:ext cx="710122" cy="71705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661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and 4 photoe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1164725" y="2033892"/>
            <a:ext cx="2768838" cy="38541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385609" y="677041"/>
            <a:ext cx="4586762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What Do We Offer</a:t>
            </a:r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137639" y="1760550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8580049" y="1760550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137639" y="4103988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580049" y="4103988"/>
            <a:ext cx="2156372" cy="205740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1450763" y="1760550"/>
            <a:ext cx="4400838" cy="440083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2117680" y="2237279"/>
            <a:ext cx="3197804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117678" y="2614386"/>
            <a:ext cx="3197805" cy="11264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2117680" y="4179782"/>
            <a:ext cx="3197804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4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117678" y="4556889"/>
            <a:ext cx="3197805" cy="112646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481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ight Triangle 26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Triangle 25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97833" y="677041"/>
            <a:ext cx="616203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Restaurant Interior</a:t>
            </a:r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934777" y="3871737"/>
            <a:ext cx="2435440" cy="2323658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617017" y="1602377"/>
            <a:ext cx="3384674" cy="4593018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248491" y="1602377"/>
            <a:ext cx="4037818" cy="2323658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248492" y="4168344"/>
            <a:ext cx="4037817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248491" y="4545451"/>
            <a:ext cx="4037818" cy="90676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934777" y="3196045"/>
            <a:ext cx="2435440" cy="5312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 userDrawn="1"/>
        </p:nvSpPr>
        <p:spPr>
          <a:xfrm>
            <a:off x="7248491" y="5671913"/>
            <a:ext cx="4037818" cy="5312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99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ight Triangle 17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09600" y="716194"/>
            <a:ext cx="10982036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Popular Menu Items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04583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3734239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63895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993552" y="2005330"/>
            <a:ext cx="2099417" cy="3922521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25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s 3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entagon 32"/>
          <p:cNvSpPr/>
          <p:nvPr userDrawn="1"/>
        </p:nvSpPr>
        <p:spPr>
          <a:xfrm rot="5400000">
            <a:off x="2124576" y="471444"/>
            <a:ext cx="3002594" cy="2059709"/>
          </a:xfrm>
          <a:prstGeom prst="homePlat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iamond 1"/>
          <p:cNvSpPr/>
          <p:nvPr userDrawn="1"/>
        </p:nvSpPr>
        <p:spPr>
          <a:xfrm>
            <a:off x="897309" y="1912497"/>
            <a:ext cx="2553943" cy="2553942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Triangle 33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mond 10"/>
          <p:cNvSpPr/>
          <p:nvPr userDrawn="1"/>
        </p:nvSpPr>
        <p:spPr>
          <a:xfrm>
            <a:off x="2341965" y="3344253"/>
            <a:ext cx="2553943" cy="255394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 userDrawn="1"/>
        </p:nvSpPr>
        <p:spPr>
          <a:xfrm>
            <a:off x="5231276" y="3344253"/>
            <a:ext cx="2553943" cy="2553942"/>
          </a:xfrm>
          <a:prstGeom prst="diamond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mond 12"/>
          <p:cNvSpPr/>
          <p:nvPr userDrawn="1"/>
        </p:nvSpPr>
        <p:spPr>
          <a:xfrm>
            <a:off x="3786620" y="1912497"/>
            <a:ext cx="2553943" cy="255394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1594321" y="677040"/>
            <a:ext cx="9003358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Room Requirements and Bar Space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1821136" y="2399707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4710447" y="2399707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1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3265792" y="3881179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6155103" y="3881179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2728060" y="4503180"/>
            <a:ext cx="1804739" cy="497957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156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2728059" y="4880287"/>
            <a:ext cx="1804740" cy="32874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1259552" y="3002596"/>
            <a:ext cx="1804739" cy="53553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148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1259551" y="3379703"/>
            <a:ext cx="1804740" cy="35086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4195039" y="3002596"/>
            <a:ext cx="1804739" cy="53553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359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4195038" y="3379703"/>
            <a:ext cx="1804740" cy="32874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5616539" y="4503180"/>
            <a:ext cx="1804739" cy="535531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ru-RU" dirty="0" smtClean="0"/>
              <a:t>789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35" hasCustomPrompt="1"/>
          </p:nvPr>
        </p:nvSpPr>
        <p:spPr>
          <a:xfrm>
            <a:off x="5616538" y="4880287"/>
            <a:ext cx="1804740" cy="35086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8709047" y="1801591"/>
            <a:ext cx="2702975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Other Requirements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36" hasCustomPrompt="1"/>
          </p:nvPr>
        </p:nvSpPr>
        <p:spPr>
          <a:xfrm>
            <a:off x="8709046" y="2263256"/>
            <a:ext cx="2702976" cy="3316805"/>
          </a:xfrm>
        </p:spPr>
        <p:txBody>
          <a:bodyPr/>
          <a:lstStyle>
            <a:lvl1pPr marL="285750" indent="-285750">
              <a:buClr>
                <a:srgbClr val="B0424A"/>
              </a:buClr>
              <a:buFont typeface="Arial" panose="020B0604020202020204" pitchFamily="34" charset="0"/>
              <a:buChar char="•"/>
              <a:defRPr baseline="0"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endParaRPr lang="en-US" dirty="0" smtClean="0"/>
          </a:p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endParaRPr lang="en-US" dirty="0" smtClean="0"/>
          </a:p>
          <a:p>
            <a:pPr lvl="0"/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</a:p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endParaRPr lang="en-US" dirty="0" smtClean="0"/>
          </a:p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  <a:p>
            <a:pPr lvl="0"/>
            <a:r>
              <a:rPr lang="en-US" dirty="0" smtClean="0"/>
              <a:t>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</a:p>
        </p:txBody>
      </p:sp>
      <p:sp>
        <p:nvSpPr>
          <p:cNvPr id="4" name="Pentagon 3"/>
          <p:cNvSpPr/>
          <p:nvPr userDrawn="1"/>
        </p:nvSpPr>
        <p:spPr>
          <a:xfrm rot="16200000">
            <a:off x="4074738" y="4839288"/>
            <a:ext cx="1977712" cy="2059709"/>
          </a:xfrm>
          <a:prstGeom prst="homePlat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351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142999" y="1670505"/>
            <a:ext cx="2619375" cy="2627049"/>
          </a:xfrm>
          <a:prstGeom prst="diamond">
            <a:avLst/>
          </a:prstGeom>
          <a:solidFill>
            <a:srgbClr val="B0424A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791074" y="1670505"/>
            <a:ext cx="2619375" cy="2627049"/>
          </a:xfrm>
          <a:prstGeom prst="diamond">
            <a:avLst/>
          </a:prstGeom>
          <a:solidFill>
            <a:srgbClr val="B0424A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439149" y="1670505"/>
            <a:ext cx="2619375" cy="2627049"/>
          </a:xfrm>
          <a:prstGeom prst="diamond">
            <a:avLst/>
          </a:prstGeom>
          <a:solidFill>
            <a:srgbClr val="B0424A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285875" y="4468622"/>
            <a:ext cx="2305342" cy="461665"/>
          </a:xfrm>
        </p:spPr>
        <p:txBody>
          <a:bodyPr/>
          <a:lstStyle>
            <a:lvl1pPr algn="ct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James Smith</a:t>
            </a:r>
            <a:endParaRPr lang="en-US" dirty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285873" y="5438360"/>
            <a:ext cx="2305343" cy="609398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943475" y="4468622"/>
            <a:ext cx="2305342" cy="461665"/>
          </a:xfrm>
        </p:spPr>
        <p:txBody>
          <a:bodyPr/>
          <a:lstStyle>
            <a:lvl1pPr algn="ct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Emma Doe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943473" y="5438360"/>
            <a:ext cx="2305343" cy="58727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8601074" y="4468622"/>
            <a:ext cx="2305342" cy="461665"/>
          </a:xfrm>
        </p:spPr>
        <p:txBody>
          <a:bodyPr/>
          <a:lstStyle>
            <a:lvl1pPr algn="ctr">
              <a:defRPr sz="2000" baseline="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Sam Patterson</a:t>
            </a:r>
            <a:endParaRPr lang="en-US" dirty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601072" y="5438360"/>
            <a:ext cx="2305343" cy="587277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285875" y="4831063"/>
            <a:ext cx="2305342" cy="350865"/>
          </a:xfrm>
        </p:spPr>
        <p:txBody>
          <a:bodyPr/>
          <a:lstStyle>
            <a:lvl1pPr algn="ctr">
              <a:defRPr sz="1400">
                <a:solidFill>
                  <a:schemeClr val="accent1"/>
                </a:solidFill>
                <a:latin typeface="Basic" panose="02010503040500020004" pitchFamily="2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SEO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943475" y="4831063"/>
            <a:ext cx="2305342" cy="350865"/>
          </a:xfrm>
        </p:spPr>
        <p:txBody>
          <a:bodyPr/>
          <a:lstStyle>
            <a:lvl1pPr algn="ctr">
              <a:defRPr sz="1400">
                <a:solidFill>
                  <a:schemeClr val="accent1"/>
                </a:solidFill>
                <a:latin typeface="Basic" panose="02010503040500020004" pitchFamily="2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smtClean="0"/>
              <a:t>Manager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601074" y="4831063"/>
            <a:ext cx="2305342" cy="350865"/>
          </a:xfrm>
        </p:spPr>
        <p:txBody>
          <a:bodyPr/>
          <a:lstStyle>
            <a:lvl1pPr algn="ctr">
              <a:defRPr sz="1400" baseline="0">
                <a:solidFill>
                  <a:schemeClr val="accent1"/>
                </a:solidFill>
                <a:latin typeface="Basic" panose="02010503040500020004" pitchFamily="2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smtClean="0"/>
              <a:t>Marketer</a:t>
            </a:r>
            <a:endParaRPr lang="en-US" dirty="0"/>
          </a:p>
        </p:txBody>
      </p:sp>
      <p:sp>
        <p:nvSpPr>
          <p:cNvPr id="3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19126" y="589406"/>
            <a:ext cx="10963274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Meet Our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087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546195" y="694271"/>
            <a:ext cx="6049389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Support At All Stages</a:t>
            </a:r>
            <a:br>
              <a:rPr lang="en-US" dirty="0" smtClean="0"/>
            </a:br>
            <a:r>
              <a:rPr lang="en-US" dirty="0" smtClean="0"/>
              <a:t>Of Cooperation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661980" y="3522866"/>
            <a:ext cx="208741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661979" y="3899973"/>
            <a:ext cx="2087420" cy="13849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7266634" y="3522866"/>
            <a:ext cx="208741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7266633" y="3899973"/>
            <a:ext cx="2087420" cy="13849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871287" y="3522866"/>
            <a:ext cx="208741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871286" y="3899973"/>
            <a:ext cx="2087420" cy="138499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40" name="Picture Placeholder 39"/>
          <p:cNvSpPr>
            <a:spLocks noGrp="1"/>
          </p:cNvSpPr>
          <p:nvPr>
            <p:ph type="pic" sz="quarter" idx="11"/>
          </p:nvPr>
        </p:nvSpPr>
        <p:spPr>
          <a:xfrm>
            <a:off x="-24505" y="2"/>
            <a:ext cx="4083242" cy="6857998"/>
          </a:xfrm>
          <a:custGeom>
            <a:avLst/>
            <a:gdLst>
              <a:gd name="connsiteX0" fmla="*/ 0 w 4762760"/>
              <a:gd name="connsiteY0" fmla="*/ 0 h 6857998"/>
              <a:gd name="connsiteX1" fmla="*/ 4762760 w 4762760"/>
              <a:gd name="connsiteY1" fmla="*/ 6857998 h 6857998"/>
              <a:gd name="connsiteX2" fmla="*/ 0 w 4762760"/>
              <a:gd name="connsiteY2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2760" h="6857998">
                <a:moveTo>
                  <a:pt x="0" y="0"/>
                </a:moveTo>
                <a:lnTo>
                  <a:pt x="4762760" y="6857998"/>
                </a:lnTo>
                <a:lnTo>
                  <a:pt x="0" y="6857998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2" name="Picture Placeholder 41"/>
          <p:cNvSpPr>
            <a:spLocks noGrp="1"/>
          </p:cNvSpPr>
          <p:nvPr>
            <p:ph type="pic" sz="quarter" idx="10"/>
          </p:nvPr>
        </p:nvSpPr>
        <p:spPr>
          <a:xfrm>
            <a:off x="341034" y="1"/>
            <a:ext cx="2808524" cy="4710391"/>
          </a:xfrm>
          <a:custGeom>
            <a:avLst/>
            <a:gdLst>
              <a:gd name="connsiteX0" fmla="*/ 0 w 2770523"/>
              <a:gd name="connsiteY0" fmla="*/ 0 h 2770523"/>
              <a:gd name="connsiteX1" fmla="*/ 2770523 w 2770523"/>
              <a:gd name="connsiteY1" fmla="*/ 0 h 2770523"/>
              <a:gd name="connsiteX2" fmla="*/ 2770523 w 2770523"/>
              <a:gd name="connsiteY2" fmla="*/ 2770523 h 2770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70523" h="2770523">
                <a:moveTo>
                  <a:pt x="0" y="0"/>
                </a:moveTo>
                <a:lnTo>
                  <a:pt x="2770523" y="0"/>
                </a:lnTo>
                <a:lnTo>
                  <a:pt x="2770523" y="277052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3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4530690" y="280968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4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7135344" y="280968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9739997" y="280968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856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496816" y="695615"/>
            <a:ext cx="4035767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Helping You Run Your Business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543673" y="0"/>
            <a:ext cx="4600000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019636" y="1761317"/>
            <a:ext cx="3648075" cy="4391024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33761" y="3061809"/>
            <a:ext cx="3166823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33760" y="3438916"/>
            <a:ext cx="3166824" cy="1621406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277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3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ight Triangle 39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Triangle 40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-1" y="1006765"/>
            <a:ext cx="7416801" cy="4844472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910830" y="4519367"/>
            <a:ext cx="4159934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Specialist visits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8192657" y="1934210"/>
            <a:ext cx="3343561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192656" y="2311317"/>
            <a:ext cx="3343562" cy="8659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192657" y="3873847"/>
            <a:ext cx="3343561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192656" y="4250954"/>
            <a:ext cx="3343562" cy="86599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44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6904476" y="2208895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5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6904476" y="4148532"/>
            <a:ext cx="706288" cy="713184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580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Right Triangle 393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985162" y="694169"/>
            <a:ext cx="5742203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Finding The Right Place</a:t>
            </a:r>
            <a:endParaRPr lang="en-US" dirty="0"/>
          </a:p>
        </p:txBody>
      </p:sp>
      <p:sp>
        <p:nvSpPr>
          <p:cNvPr id="2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1182739" y="2111395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1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182737" y="2488502"/>
            <a:ext cx="2345553" cy="10902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391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1182739" y="3990990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92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1182737" y="4368098"/>
            <a:ext cx="2345553" cy="112284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825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urved Connector 5"/>
          <p:cNvCxnSpPr/>
          <p:nvPr userDrawn="1"/>
        </p:nvCxnSpPr>
        <p:spPr>
          <a:xfrm>
            <a:off x="10454028" y="1965218"/>
            <a:ext cx="12700" cy="2682192"/>
          </a:xfrm>
          <a:prstGeom prst="curvedConnector3">
            <a:avLst>
              <a:gd name="adj1" fmla="val 8927268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 userDrawn="1"/>
        </p:nvCxnSpPr>
        <p:spPr>
          <a:xfrm flipV="1">
            <a:off x="6448850" y="4643337"/>
            <a:ext cx="3338946" cy="30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 userDrawn="1"/>
        </p:nvCxnSpPr>
        <p:spPr>
          <a:xfrm flipV="1">
            <a:off x="6386177" y="1958111"/>
            <a:ext cx="3338946" cy="30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Right Triangle 46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 userDrawn="1"/>
        </p:nvCxnSpPr>
        <p:spPr>
          <a:xfrm flipV="1">
            <a:off x="2465006" y="4643337"/>
            <a:ext cx="3338946" cy="30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58441" y="677041"/>
            <a:ext cx="391930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Road Map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996215" y="2591465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1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996214" y="2968572"/>
            <a:ext cx="2199568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7" name="Diamond 16"/>
          <p:cNvSpPr/>
          <p:nvPr userDrawn="1"/>
        </p:nvSpPr>
        <p:spPr>
          <a:xfrm>
            <a:off x="5546436" y="1411582"/>
            <a:ext cx="1099127" cy="109912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amond 17"/>
          <p:cNvSpPr/>
          <p:nvPr userDrawn="1"/>
        </p:nvSpPr>
        <p:spPr>
          <a:xfrm>
            <a:off x="9465737" y="1411582"/>
            <a:ext cx="1099127" cy="109912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iamond 18"/>
          <p:cNvSpPr/>
          <p:nvPr userDrawn="1"/>
        </p:nvSpPr>
        <p:spPr>
          <a:xfrm>
            <a:off x="1627135" y="4093774"/>
            <a:ext cx="1099127" cy="109912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iamond 19"/>
          <p:cNvSpPr/>
          <p:nvPr userDrawn="1"/>
        </p:nvSpPr>
        <p:spPr>
          <a:xfrm>
            <a:off x="5546436" y="4093774"/>
            <a:ext cx="1099127" cy="109912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iamond 20"/>
          <p:cNvSpPr/>
          <p:nvPr userDrawn="1"/>
        </p:nvSpPr>
        <p:spPr>
          <a:xfrm>
            <a:off x="9465737" y="4093774"/>
            <a:ext cx="1099127" cy="1099127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21671" y="2591465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2</a:t>
            </a:r>
            <a:endParaRPr lang="en-US" dirty="0"/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8921670" y="2968572"/>
            <a:ext cx="2199568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1079995" y="5273657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5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1079994" y="5650764"/>
            <a:ext cx="2199568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996215" y="5273657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4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25" hasCustomPrompt="1"/>
          </p:nvPr>
        </p:nvSpPr>
        <p:spPr>
          <a:xfrm>
            <a:off x="4996214" y="5650764"/>
            <a:ext cx="2199568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12434" y="5273657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Step 3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8912433" y="5650764"/>
            <a:ext cx="2199568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5546434" y="1660519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01</a:t>
            </a:r>
            <a:endParaRPr lang="en-US" dirty="0"/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9471889" y="1660519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02</a:t>
            </a:r>
            <a:endParaRPr lang="en-US" dirty="0"/>
          </a:p>
        </p:txBody>
      </p:sp>
      <p:sp>
        <p:nvSpPr>
          <p:cNvPr id="5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9462652" y="4337252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03</a:t>
            </a:r>
            <a:endParaRPr lang="en-US" dirty="0"/>
          </a:p>
        </p:txBody>
      </p:sp>
      <p:sp>
        <p:nvSpPr>
          <p:cNvPr id="51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5546433" y="4337252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04</a:t>
            </a:r>
            <a:endParaRPr lang="en-US" dirty="0"/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1621631" y="4337252"/>
            <a:ext cx="1099130" cy="609398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05</a:t>
            </a:r>
            <a:endParaRPr lang="en-US" dirty="0"/>
          </a:p>
        </p:txBody>
      </p:sp>
      <p:sp>
        <p:nvSpPr>
          <p:cNvPr id="10" name="Isosceles Triangle 9"/>
          <p:cNvSpPr/>
          <p:nvPr userDrawn="1"/>
        </p:nvSpPr>
        <p:spPr>
          <a:xfrm rot="5400000">
            <a:off x="7974386" y="1895163"/>
            <a:ext cx="162527" cy="1401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 userDrawn="1"/>
        </p:nvSpPr>
        <p:spPr>
          <a:xfrm rot="16200000">
            <a:off x="8039039" y="4571896"/>
            <a:ext cx="162527" cy="1401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 userDrawn="1"/>
        </p:nvSpPr>
        <p:spPr>
          <a:xfrm rot="16200000">
            <a:off x="4059240" y="4571896"/>
            <a:ext cx="162527" cy="1401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49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36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1594321" y="677040"/>
            <a:ext cx="9003358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Mockup Device</a:t>
            </a:r>
            <a:endParaRPr lang="en-US" dirty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0653" y="1838036"/>
            <a:ext cx="5144656" cy="2955637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7166347" y="2833752"/>
            <a:ext cx="3352802" cy="46166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7166345" y="3210860"/>
            <a:ext cx="3352803" cy="8679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144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 rot="16200000">
            <a:off x="1450782" y="466026"/>
            <a:ext cx="3966196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 userDrawn="1"/>
        </p:nvSpPr>
        <p:spPr>
          <a:xfrm rot="5400000">
            <a:off x="6779902" y="466026"/>
            <a:ext cx="3966196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33760" y="692036"/>
            <a:ext cx="4035767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Mockup Device</a:t>
            </a:r>
            <a:endParaRPr lang="en-US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 rot="21100976">
            <a:off x="7391110" y="802009"/>
            <a:ext cx="2185854" cy="4626450"/>
          </a:xfrm>
          <a:prstGeom prst="roundRect">
            <a:avLst>
              <a:gd name="adj" fmla="val 14554"/>
            </a:avLst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2957814" y="2653568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2957812" y="3030675"/>
            <a:ext cx="2345553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2957814" y="4541557"/>
            <a:ext cx="234555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2957812" y="4918664"/>
            <a:ext cx="2345553" cy="60939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2957814" y="2195780"/>
            <a:ext cx="2345552" cy="609398"/>
          </a:xfrm>
        </p:spPr>
        <p:txBody>
          <a:bodyPr/>
          <a:lstStyle>
            <a:lvl1pPr>
              <a:defRPr sz="28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65%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2957814" y="4083769"/>
            <a:ext cx="2345552" cy="609398"/>
          </a:xfrm>
        </p:spPr>
        <p:txBody>
          <a:bodyPr/>
          <a:lstStyle>
            <a:lvl1pPr>
              <a:defRPr sz="28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45%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4"/>
          </p:nvPr>
        </p:nvSpPr>
        <p:spPr>
          <a:xfrm rot="596839">
            <a:off x="8499972" y="1505198"/>
            <a:ext cx="2185854" cy="4626450"/>
          </a:xfrm>
          <a:prstGeom prst="roundRect">
            <a:avLst>
              <a:gd name="adj" fmla="val 14554"/>
            </a:avLst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55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ckup 3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664364"/>
          </a:xfrm>
          <a:custGeom>
            <a:avLst/>
            <a:gdLst>
              <a:gd name="connsiteX0" fmla="*/ 0 w 12192000"/>
              <a:gd name="connsiteY0" fmla="*/ 0 h 4664364"/>
              <a:gd name="connsiteX1" fmla="*/ 12192000 w 12192000"/>
              <a:gd name="connsiteY1" fmla="*/ 0 h 4664364"/>
              <a:gd name="connsiteX2" fmla="*/ 12192000 w 12192000"/>
              <a:gd name="connsiteY2" fmla="*/ 2636379 h 4664364"/>
              <a:gd name="connsiteX3" fmla="*/ 0 w 12192000"/>
              <a:gd name="connsiteY3" fmla="*/ 4664364 h 4664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64364">
                <a:moveTo>
                  <a:pt x="0" y="0"/>
                </a:moveTo>
                <a:lnTo>
                  <a:pt x="12192000" y="0"/>
                </a:lnTo>
                <a:lnTo>
                  <a:pt x="12192000" y="2636379"/>
                </a:lnTo>
                <a:lnTo>
                  <a:pt x="0" y="4664364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017160" y="694169"/>
            <a:ext cx="365478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Mockup Device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2036" y="2447636"/>
            <a:ext cx="7028874" cy="4410364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8939235" y="4202699"/>
            <a:ext cx="2735529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8939234" y="4579806"/>
            <a:ext cx="2735530" cy="164352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854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text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sosceles Triangle 9"/>
          <p:cNvSpPr/>
          <p:nvPr userDrawn="1"/>
        </p:nvSpPr>
        <p:spPr>
          <a:xfrm rot="10800000">
            <a:off x="0" y="10783"/>
            <a:ext cx="3057236" cy="5167285"/>
          </a:xfrm>
          <a:prstGeom prst="triangl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Isosceles Triangle 10"/>
          <p:cNvSpPr/>
          <p:nvPr userDrawn="1"/>
        </p:nvSpPr>
        <p:spPr>
          <a:xfrm>
            <a:off x="8252449" y="342743"/>
            <a:ext cx="3854767" cy="6515257"/>
          </a:xfrm>
          <a:prstGeom prst="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94321" y="677040"/>
            <a:ext cx="9003358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baseline="0"/>
            </a:lvl1pPr>
          </a:lstStyle>
          <a:p>
            <a:r>
              <a:rPr lang="en-US" dirty="0" smtClean="0"/>
              <a:t>Do You Have Any Questions</a:t>
            </a:r>
            <a:r>
              <a:rPr lang="ru-RU" dirty="0" smtClean="0"/>
              <a:t>?</a:t>
            </a:r>
            <a:endParaRPr lang="en-US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3939550" y="2010956"/>
            <a:ext cx="4312899" cy="609398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ru-RU" dirty="0" smtClean="0"/>
              <a:t>.</a:t>
            </a:r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671781" y="2792307"/>
            <a:ext cx="8562110" cy="2574020"/>
          </a:xfr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35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0"/>
          <p:cNvSpPr/>
          <p:nvPr userDrawn="1"/>
        </p:nvSpPr>
        <p:spPr>
          <a:xfrm rot="8100000">
            <a:off x="2234052" y="-2245607"/>
            <a:ext cx="5360671" cy="12886002"/>
          </a:xfrm>
          <a:custGeom>
            <a:avLst/>
            <a:gdLst>
              <a:gd name="connsiteX0" fmla="*/ 3187326 w 5360671"/>
              <a:gd name="connsiteY0" fmla="*/ 12886002 h 12886002"/>
              <a:gd name="connsiteX1" fmla="*/ 1 w 5360671"/>
              <a:gd name="connsiteY1" fmla="*/ 9698677 h 12886002"/>
              <a:gd name="connsiteX2" fmla="*/ 0 w 5360671"/>
              <a:gd name="connsiteY2" fmla="*/ 0 h 12886002"/>
              <a:gd name="connsiteX3" fmla="*/ 5360671 w 5360671"/>
              <a:gd name="connsiteY3" fmla="*/ 5360671 h 12886002"/>
              <a:gd name="connsiteX4" fmla="*/ 5360671 w 5360671"/>
              <a:gd name="connsiteY4" fmla="*/ 10712657 h 12886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60671" h="12886002">
                <a:moveTo>
                  <a:pt x="3187326" y="12886002"/>
                </a:moveTo>
                <a:lnTo>
                  <a:pt x="1" y="9698677"/>
                </a:lnTo>
                <a:lnTo>
                  <a:pt x="0" y="0"/>
                </a:lnTo>
                <a:lnTo>
                  <a:pt x="5360671" y="5360671"/>
                </a:lnTo>
                <a:lnTo>
                  <a:pt x="5360671" y="10712657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 userDrawn="1"/>
        </p:nvSpPr>
        <p:spPr>
          <a:xfrm rot="16200000">
            <a:off x="4601297" y="-731259"/>
            <a:ext cx="6858002" cy="8320519"/>
          </a:xfrm>
          <a:custGeom>
            <a:avLst/>
            <a:gdLst>
              <a:gd name="connsiteX0" fmla="*/ 6858000 w 6858000"/>
              <a:gd name="connsiteY0" fmla="*/ 4463642 h 8320519"/>
              <a:gd name="connsiteX1" fmla="*/ 6858000 w 6858000"/>
              <a:gd name="connsiteY1" fmla="*/ 8320519 h 8320519"/>
              <a:gd name="connsiteX2" fmla="*/ 0 w 6858000"/>
              <a:gd name="connsiteY2" fmla="*/ 8320518 h 8320519"/>
              <a:gd name="connsiteX3" fmla="*/ 0 w 6858000"/>
              <a:gd name="connsiteY3" fmla="*/ 7360497 h 8320519"/>
              <a:gd name="connsiteX4" fmla="*/ 4269087 w 6858000"/>
              <a:gd name="connsiteY4" fmla="*/ 0 h 8320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0" h="8320519">
                <a:moveTo>
                  <a:pt x="6858000" y="4463642"/>
                </a:moveTo>
                <a:lnTo>
                  <a:pt x="6858000" y="8320519"/>
                </a:lnTo>
                <a:lnTo>
                  <a:pt x="0" y="8320518"/>
                </a:lnTo>
                <a:lnTo>
                  <a:pt x="0" y="7360497"/>
                </a:lnTo>
                <a:lnTo>
                  <a:pt x="426908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306487" y="692036"/>
            <a:ext cx="4700785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Let’s Get in Touch</a:t>
            </a:r>
            <a:endParaRPr lang="en-US" dirty="0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1" y="1005350"/>
            <a:ext cx="5902035" cy="5852652"/>
          </a:xfrm>
          <a:custGeom>
            <a:avLst/>
            <a:gdLst>
              <a:gd name="connsiteX0" fmla="*/ 0 w 5430981"/>
              <a:gd name="connsiteY0" fmla="*/ 0 h 5385539"/>
              <a:gd name="connsiteX1" fmla="*/ 5430981 w 5430981"/>
              <a:gd name="connsiteY1" fmla="*/ 3149970 h 5385539"/>
              <a:gd name="connsiteX2" fmla="*/ 1576550 w 5430981"/>
              <a:gd name="connsiteY2" fmla="*/ 5385539 h 5385539"/>
              <a:gd name="connsiteX3" fmla="*/ 0 w 5430981"/>
              <a:gd name="connsiteY3" fmla="*/ 5385539 h 5385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0981" h="5385539">
                <a:moveTo>
                  <a:pt x="0" y="0"/>
                </a:moveTo>
                <a:lnTo>
                  <a:pt x="5430981" y="3149970"/>
                </a:lnTo>
                <a:lnTo>
                  <a:pt x="1576550" y="5385539"/>
                </a:lnTo>
                <a:lnTo>
                  <a:pt x="0" y="5385539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7823727" y="1767682"/>
            <a:ext cx="2013004" cy="35086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Delician.com</a:t>
            </a:r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7823726" y="2302300"/>
            <a:ext cx="2013005" cy="3725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Delician@email.com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7823726" y="2829032"/>
            <a:ext cx="2013005" cy="3508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Green street, 45, NY</a:t>
            </a:r>
            <a:endParaRPr lang="en-US" dirty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7823726" y="3336115"/>
            <a:ext cx="2013005" cy="3508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Green street, 45, NY</a:t>
            </a:r>
            <a:endParaRPr lang="en-US" dirty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7823726" y="3864404"/>
            <a:ext cx="2013005" cy="350865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+12 345 67 89</a:t>
            </a:r>
            <a:endParaRPr lang="en-US" dirty="0"/>
          </a:p>
        </p:txBody>
      </p:sp>
      <p:sp>
        <p:nvSpPr>
          <p:cNvPr id="36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7283171" y="1740146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7" name="Picture Placeholder 6"/>
          <p:cNvSpPr>
            <a:spLocks noGrp="1"/>
          </p:cNvSpPr>
          <p:nvPr>
            <p:ph type="pic" sz="quarter" idx="27"/>
          </p:nvPr>
        </p:nvSpPr>
        <p:spPr>
          <a:xfrm>
            <a:off x="7283171" y="2285582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8" name="Picture Placeholder 6"/>
          <p:cNvSpPr>
            <a:spLocks noGrp="1"/>
          </p:cNvSpPr>
          <p:nvPr>
            <p:ph type="pic" sz="quarter" idx="28"/>
          </p:nvPr>
        </p:nvSpPr>
        <p:spPr>
          <a:xfrm>
            <a:off x="7283171" y="2801496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39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7283171" y="3308579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40" name="Picture Placeholder 6"/>
          <p:cNvSpPr>
            <a:spLocks noGrp="1"/>
          </p:cNvSpPr>
          <p:nvPr>
            <p:ph type="pic" sz="quarter" idx="30"/>
          </p:nvPr>
        </p:nvSpPr>
        <p:spPr>
          <a:xfrm>
            <a:off x="7283171" y="3836868"/>
            <a:ext cx="402011" cy="405936"/>
          </a:xfrm>
          <a:prstGeom prst="rect">
            <a:avLst/>
          </a:prstGeom>
          <a:solidFill>
            <a:schemeClr val="accent1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601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ight Triangle 46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Picture Placeholder 37"/>
          <p:cNvSpPr>
            <a:spLocks noGrp="1"/>
          </p:cNvSpPr>
          <p:nvPr>
            <p:ph type="pic" sz="quarter" idx="15"/>
          </p:nvPr>
        </p:nvSpPr>
        <p:spPr>
          <a:xfrm>
            <a:off x="6943726" y="-1"/>
            <a:ext cx="4886324" cy="5559806"/>
          </a:xfrm>
          <a:custGeom>
            <a:avLst/>
            <a:gdLst>
              <a:gd name="connsiteX0" fmla="*/ 0 w 2695235"/>
              <a:gd name="connsiteY0" fmla="*/ 0 h 2695235"/>
              <a:gd name="connsiteX1" fmla="*/ 2695235 w 2695235"/>
              <a:gd name="connsiteY1" fmla="*/ 0 h 2695235"/>
              <a:gd name="connsiteX2" fmla="*/ 0 w 2695235"/>
              <a:gd name="connsiteY2" fmla="*/ 2695235 h 2695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95235" h="2695235">
                <a:moveTo>
                  <a:pt x="0" y="0"/>
                </a:moveTo>
                <a:lnTo>
                  <a:pt x="2695235" y="0"/>
                </a:lnTo>
                <a:lnTo>
                  <a:pt x="0" y="2695235"/>
                </a:lnTo>
                <a:close/>
              </a:path>
            </a:pathLst>
          </a:custGeom>
          <a:solidFill>
            <a:srgbClr val="B0424A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33760" y="677041"/>
            <a:ext cx="391930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About Business</a:t>
            </a:r>
            <a:endParaRPr lang="en-US" dirty="0"/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0"/>
          </p:nvPr>
        </p:nvSpPr>
        <p:spPr>
          <a:xfrm flipH="1">
            <a:off x="6095999" y="0"/>
            <a:ext cx="6095999" cy="6855647"/>
          </a:xfrm>
          <a:prstGeom prst="rtTriangle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33761" y="2544572"/>
            <a:ext cx="3166823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32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33760" y="2921679"/>
            <a:ext cx="3166824" cy="1621406"/>
          </a:xfrm>
        </p:spPr>
        <p:txBody>
          <a:bodyPr/>
          <a:lstStyle/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aliquip</a:t>
            </a:r>
            <a:r>
              <a:rPr lang="en-US" dirty="0" smtClean="0"/>
              <a:t> ex </a:t>
            </a:r>
            <a:r>
              <a:rPr lang="en-US" dirty="0" err="1" smtClean="0"/>
              <a:t>ea</a:t>
            </a:r>
            <a:r>
              <a:rPr lang="en-US" dirty="0" smtClean="0"/>
              <a:t> </a:t>
            </a:r>
            <a:r>
              <a:rPr lang="en-US" dirty="0" err="1" smtClean="0"/>
              <a:t>commodo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199454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6095999" y="237165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073621" y="199454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9073620" y="237165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6096000" y="431476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6095999" y="469187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5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073621" y="4314768"/>
            <a:ext cx="2199567" cy="461665"/>
          </a:xfrm>
        </p:spPr>
        <p:txBody>
          <a:bodyPr/>
          <a:lstStyle>
            <a:lvl1pPr algn="ctr">
              <a:defRPr sz="20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46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073620" y="4691875"/>
            <a:ext cx="219956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27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ight Triangle 19"/>
          <p:cNvSpPr/>
          <p:nvPr userDrawn="1"/>
        </p:nvSpPr>
        <p:spPr>
          <a:xfrm>
            <a:off x="0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Triangle 18"/>
          <p:cNvSpPr/>
          <p:nvPr userDrawn="1"/>
        </p:nvSpPr>
        <p:spPr>
          <a:xfrm flipH="1">
            <a:off x="6096001" y="-1"/>
            <a:ext cx="6095999" cy="6858001"/>
          </a:xfrm>
          <a:prstGeom prst="rtTriangl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 userDrawn="1"/>
        </p:nvSpPr>
        <p:spPr>
          <a:xfrm rot="2700000">
            <a:off x="4208442" y="1675051"/>
            <a:ext cx="4818820" cy="4818820"/>
          </a:xfrm>
          <a:custGeom>
            <a:avLst/>
            <a:gdLst>
              <a:gd name="connsiteX0" fmla="*/ 0 w 4818820"/>
              <a:gd name="connsiteY0" fmla="*/ 0 h 4818820"/>
              <a:gd name="connsiteX1" fmla="*/ 4818820 w 4818820"/>
              <a:gd name="connsiteY1" fmla="*/ 0 h 4818820"/>
              <a:gd name="connsiteX2" fmla="*/ 4818820 w 4818820"/>
              <a:gd name="connsiteY2" fmla="*/ 3922376 h 4818820"/>
              <a:gd name="connsiteX3" fmla="*/ 3922376 w 4818820"/>
              <a:gd name="connsiteY3" fmla="*/ 4818820 h 4818820"/>
              <a:gd name="connsiteX4" fmla="*/ 0 w 4818820"/>
              <a:gd name="connsiteY4" fmla="*/ 4818820 h 4818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820" h="4818820">
                <a:moveTo>
                  <a:pt x="0" y="0"/>
                </a:moveTo>
                <a:lnTo>
                  <a:pt x="4818820" y="0"/>
                </a:lnTo>
                <a:lnTo>
                  <a:pt x="4818820" y="3922376"/>
                </a:lnTo>
                <a:lnTo>
                  <a:pt x="3922376" y="4818820"/>
                </a:lnTo>
                <a:lnTo>
                  <a:pt x="0" y="481882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706581" y="1"/>
            <a:ext cx="4695473" cy="3945069"/>
          </a:xfrm>
          <a:custGeom>
            <a:avLst/>
            <a:gdLst>
              <a:gd name="connsiteX0" fmla="*/ 1604630 w 4695473"/>
              <a:gd name="connsiteY0" fmla="*/ 0 h 3945069"/>
              <a:gd name="connsiteX1" fmla="*/ 3090844 w 4695473"/>
              <a:gd name="connsiteY1" fmla="*/ 0 h 3945069"/>
              <a:gd name="connsiteX2" fmla="*/ 4695473 w 4695473"/>
              <a:gd name="connsiteY2" fmla="*/ 1601667 h 3945069"/>
              <a:gd name="connsiteX3" fmla="*/ 2347737 w 4695473"/>
              <a:gd name="connsiteY3" fmla="*/ 3945069 h 3945069"/>
              <a:gd name="connsiteX4" fmla="*/ 0 w 4695473"/>
              <a:gd name="connsiteY4" fmla="*/ 1601667 h 3945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473" h="3945069">
                <a:moveTo>
                  <a:pt x="1604630" y="0"/>
                </a:moveTo>
                <a:lnTo>
                  <a:pt x="3090844" y="0"/>
                </a:lnTo>
                <a:lnTo>
                  <a:pt x="4695473" y="1601667"/>
                </a:lnTo>
                <a:lnTo>
                  <a:pt x="2347737" y="3945069"/>
                </a:lnTo>
                <a:lnTo>
                  <a:pt x="0" y="1601667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706580" y="4218194"/>
            <a:ext cx="4695473" cy="2639807"/>
          </a:xfrm>
          <a:custGeom>
            <a:avLst/>
            <a:gdLst>
              <a:gd name="connsiteX0" fmla="*/ 2347737 w 4695473"/>
              <a:gd name="connsiteY0" fmla="*/ 0 h 2639807"/>
              <a:gd name="connsiteX1" fmla="*/ 4695473 w 4695473"/>
              <a:gd name="connsiteY1" fmla="*/ 2343402 h 2639807"/>
              <a:gd name="connsiteX2" fmla="*/ 4398520 w 4695473"/>
              <a:gd name="connsiteY2" fmla="*/ 2639807 h 2639807"/>
              <a:gd name="connsiteX3" fmla="*/ 296954 w 4695473"/>
              <a:gd name="connsiteY3" fmla="*/ 2639807 h 2639807"/>
              <a:gd name="connsiteX4" fmla="*/ 0 w 4695473"/>
              <a:gd name="connsiteY4" fmla="*/ 2343402 h 2639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473" h="2639807">
                <a:moveTo>
                  <a:pt x="2347737" y="0"/>
                </a:moveTo>
                <a:lnTo>
                  <a:pt x="4695473" y="2343402"/>
                </a:lnTo>
                <a:lnTo>
                  <a:pt x="4398520" y="2639807"/>
                </a:lnTo>
                <a:lnTo>
                  <a:pt x="296954" y="2639807"/>
                </a:lnTo>
                <a:lnTo>
                  <a:pt x="0" y="2343402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788400" y="1253028"/>
            <a:ext cx="2697019" cy="2692040"/>
          </a:xfrm>
          <a:prstGeom prst="diamond">
            <a:avLst/>
          </a:prstGeom>
          <a:solidFill>
            <a:schemeClr val="accent1"/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4368795" y="3103107"/>
            <a:ext cx="4498114" cy="14219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ctr">
              <a:defRPr sz="96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Thanks!</a:t>
            </a:r>
            <a:endParaRPr lang="en-US" dirty="0"/>
          </a:p>
        </p:txBody>
      </p:sp>
      <p:sp>
        <p:nvSpPr>
          <p:cNvPr id="21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4973778" y="4364068"/>
            <a:ext cx="3288148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601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/>
          <p:cNvSpPr/>
          <p:nvPr userDrawn="1"/>
        </p:nvSpPr>
        <p:spPr>
          <a:xfrm>
            <a:off x="7644280" y="3446194"/>
            <a:ext cx="4547719" cy="14114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 userDrawn="1"/>
        </p:nvSpPr>
        <p:spPr>
          <a:xfrm>
            <a:off x="0" y="4943881"/>
            <a:ext cx="6105236" cy="14114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 userDrawn="1"/>
        </p:nvSpPr>
        <p:spPr>
          <a:xfrm>
            <a:off x="0" y="2034668"/>
            <a:ext cx="4549381" cy="14114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 userDrawn="1"/>
        </p:nvSpPr>
        <p:spPr>
          <a:xfrm>
            <a:off x="6086764" y="541873"/>
            <a:ext cx="6105236" cy="141141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30080" y="684296"/>
            <a:ext cx="3919301" cy="7017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SWOT Analysis</a:t>
            </a:r>
            <a:endParaRPr lang="en-US" dirty="0"/>
          </a:p>
        </p:txBody>
      </p:sp>
      <p:sp>
        <p:nvSpPr>
          <p:cNvPr id="19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4690860" y="3540955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3143410" y="2042712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2" name="Picture Placeholder 6"/>
          <p:cNvSpPr>
            <a:spLocks noGrp="1"/>
          </p:cNvSpPr>
          <p:nvPr>
            <p:ph type="pic" sz="quarter" idx="25"/>
          </p:nvPr>
        </p:nvSpPr>
        <p:spPr>
          <a:xfrm>
            <a:off x="6238310" y="2042712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Picture Placeholder 6"/>
          <p:cNvSpPr>
            <a:spLocks noGrp="1"/>
          </p:cNvSpPr>
          <p:nvPr>
            <p:ph type="pic" sz="quarter" idx="26"/>
          </p:nvPr>
        </p:nvSpPr>
        <p:spPr>
          <a:xfrm>
            <a:off x="4690860" y="544469"/>
            <a:ext cx="2811942" cy="2806751"/>
          </a:xfrm>
          <a:prstGeom prst="diamond">
            <a:avLst/>
          </a:prstGeom>
          <a:solidFill>
            <a:srgbClr val="B0424A"/>
          </a:solidFill>
        </p:spPr>
        <p:txBody>
          <a:bodyPr/>
          <a:lstStyle/>
          <a:p>
            <a:endParaRPr lang="en-US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9374909" y="638949"/>
            <a:ext cx="2199567" cy="461665"/>
          </a:xfrm>
        </p:spPr>
        <p:txBody>
          <a:bodyPr/>
          <a:lstStyle>
            <a:lvl1pPr algn="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Strengths</a:t>
            </a:r>
            <a:endParaRPr lang="en-US" dirty="0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9374908" y="1016056"/>
            <a:ext cx="2199568" cy="86793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374909" y="3522483"/>
            <a:ext cx="2199567" cy="461665"/>
          </a:xfrm>
        </p:spPr>
        <p:txBody>
          <a:bodyPr/>
          <a:lstStyle>
            <a:lvl1pPr algn="r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Weaknesses</a:t>
            </a:r>
            <a:endParaRPr lang="en-US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9374908" y="3899590"/>
            <a:ext cx="2199568" cy="867930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51708" y="2109161"/>
            <a:ext cx="2199567" cy="461665"/>
          </a:xfrm>
        </p:spPr>
        <p:txBody>
          <a:bodyPr/>
          <a:lstStyle>
            <a:lvl1pPr algn="l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Threats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51707" y="2486268"/>
            <a:ext cx="2199568" cy="8679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651708" y="5018191"/>
            <a:ext cx="2199567" cy="461665"/>
          </a:xfrm>
        </p:spPr>
        <p:txBody>
          <a:bodyPr/>
          <a:lstStyle>
            <a:lvl1pPr algn="l"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Opportunities</a:t>
            </a:r>
            <a:endParaRPr lang="en-US" dirty="0"/>
          </a:p>
        </p:txBody>
      </p:sp>
      <p:sp>
        <p:nvSpPr>
          <p:cNvPr id="48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651707" y="5395298"/>
            <a:ext cx="2199568" cy="867930"/>
          </a:xfrm>
        </p:spPr>
        <p:txBody>
          <a:bodyPr/>
          <a:lstStyle>
            <a:lvl1pPr algn="l"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957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ground photo and text">
    <p:bg>
      <p:bgPr>
        <a:solidFill>
          <a:srgbClr val="D950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0" y="0"/>
            <a:ext cx="9254836" cy="6858000"/>
          </a:xfrm>
          <a:custGeom>
            <a:avLst/>
            <a:gdLst>
              <a:gd name="connsiteX0" fmla="*/ 0 w 4975660"/>
              <a:gd name="connsiteY0" fmla="*/ 0 h 6858000"/>
              <a:gd name="connsiteX1" fmla="*/ 3304653 w 4975660"/>
              <a:gd name="connsiteY1" fmla="*/ 0 h 6858000"/>
              <a:gd name="connsiteX2" fmla="*/ 4975660 w 4975660"/>
              <a:gd name="connsiteY2" fmla="*/ 6858000 h 6858000"/>
              <a:gd name="connsiteX3" fmla="*/ 0 w 497566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5660" h="6858000">
                <a:moveTo>
                  <a:pt x="0" y="0"/>
                </a:moveTo>
                <a:lnTo>
                  <a:pt x="3304653" y="0"/>
                </a:lnTo>
                <a:lnTo>
                  <a:pt x="497566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95030"/>
          </a:solidFill>
          <a:ln>
            <a:noFill/>
          </a:ln>
          <a:effectLst>
            <a:outerShdw blurRad="990600" dist="50800" dir="19380000" sx="174000" sy="174000" algn="ctr" rotWithShape="0">
              <a:schemeClr val="tx1"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515097" y="644318"/>
            <a:ext cx="3919301" cy="131112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algn="l"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Message to Franchisees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1515097" y="2730412"/>
            <a:ext cx="3919301" cy="1754326"/>
          </a:xfrm>
        </p:spPr>
        <p:txBody>
          <a:bodyPr/>
          <a:lstStyle>
            <a:lvl1pPr algn="l"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515097" y="4940301"/>
            <a:ext cx="2305342" cy="424732"/>
          </a:xfr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James Smith</a:t>
            </a:r>
            <a:endParaRPr lang="en-US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1515097" y="5328099"/>
            <a:ext cx="2305342" cy="350865"/>
          </a:xfrm>
        </p:spPr>
        <p:txBody>
          <a:bodyPr/>
          <a:lstStyle>
            <a:lvl1pPr algn="l">
              <a:defRPr sz="1400">
                <a:solidFill>
                  <a:schemeClr val="bg1"/>
                </a:solidFill>
                <a:latin typeface="Mukta Light" panose="020B0000000000000000" pitchFamily="34" charset="0"/>
                <a:cs typeface="Mukta Light" panose="020B0000000000000000" pitchFamily="34" charset="0"/>
              </a:defRPr>
            </a:lvl1pPr>
          </a:lstStyle>
          <a:p>
            <a:pPr lvl="0"/>
            <a:r>
              <a:rPr lang="en-US" dirty="0" err="1" smtClean="0"/>
              <a:t>Delician’s</a:t>
            </a:r>
            <a:r>
              <a:rPr lang="en-US" dirty="0" smtClean="0"/>
              <a:t> Founder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869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iamond 17"/>
          <p:cNvSpPr/>
          <p:nvPr userDrawn="1"/>
        </p:nvSpPr>
        <p:spPr>
          <a:xfrm>
            <a:off x="581892" y="1313347"/>
            <a:ext cx="4248726" cy="4248724"/>
          </a:xfrm>
          <a:prstGeom prst="diamond">
            <a:avLst/>
          </a:prstGeom>
          <a:solidFill>
            <a:srgbClr val="D9503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B0424A"/>
              </a:solidFill>
            </a:endParaRPr>
          </a:p>
        </p:txBody>
      </p:sp>
      <p:sp>
        <p:nvSpPr>
          <p:cNvPr id="19" name="Diamond 18"/>
          <p:cNvSpPr/>
          <p:nvPr userDrawn="1"/>
        </p:nvSpPr>
        <p:spPr>
          <a:xfrm>
            <a:off x="3768775" y="1034057"/>
            <a:ext cx="2309094" cy="2309092"/>
          </a:xfrm>
          <a:prstGeom prst="diamon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0" name="Diamond 19"/>
          <p:cNvSpPr/>
          <p:nvPr userDrawn="1"/>
        </p:nvSpPr>
        <p:spPr>
          <a:xfrm>
            <a:off x="3778298" y="3530516"/>
            <a:ext cx="2309096" cy="2309094"/>
          </a:xfrm>
          <a:prstGeom prst="diamond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7567771" y="668578"/>
            <a:ext cx="3674264" cy="718658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>
              <a:defRPr baseline="0"/>
            </a:lvl1pPr>
          </a:lstStyle>
          <a:p>
            <a:r>
              <a:rPr lang="en-US" dirty="0" smtClean="0"/>
              <a:t>Our Numbers</a:t>
            </a: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1187061" y="2672026"/>
            <a:ext cx="2907054" cy="916654"/>
          </a:xfrm>
        </p:spPr>
        <p:txBody>
          <a:bodyPr/>
          <a:lstStyle>
            <a:lvl1pPr algn="ctr">
              <a:defRPr sz="4400">
                <a:solidFill>
                  <a:schemeClr val="bg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$1 236 M</a:t>
            </a:r>
            <a:endParaRPr lang="en-US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1187059" y="3361633"/>
            <a:ext cx="2907056" cy="867930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31" hasCustomPrompt="1"/>
          </p:nvPr>
        </p:nvSpPr>
        <p:spPr>
          <a:xfrm>
            <a:off x="4202926" y="1817114"/>
            <a:ext cx="1440792" cy="609398"/>
          </a:xfrm>
        </p:spPr>
        <p:txBody>
          <a:bodyPr/>
          <a:lstStyle>
            <a:lvl1pPr algn="ctr">
              <a:defRPr sz="2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+26%</a:t>
            </a:r>
            <a:endParaRPr lang="en-US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32" hasCustomPrompt="1"/>
          </p:nvPr>
        </p:nvSpPr>
        <p:spPr>
          <a:xfrm>
            <a:off x="4202926" y="2280300"/>
            <a:ext cx="1440792" cy="328744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3" hasCustomPrompt="1"/>
          </p:nvPr>
        </p:nvSpPr>
        <p:spPr>
          <a:xfrm>
            <a:off x="4212450" y="4255436"/>
            <a:ext cx="1440792" cy="609398"/>
          </a:xfrm>
        </p:spPr>
        <p:txBody>
          <a:bodyPr/>
          <a:lstStyle>
            <a:lvl1pPr algn="ctr">
              <a:defRPr sz="2800">
                <a:solidFill>
                  <a:schemeClr val="accent1"/>
                </a:solidFill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+ 156K</a:t>
            </a: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4" hasCustomPrompt="1"/>
          </p:nvPr>
        </p:nvSpPr>
        <p:spPr>
          <a:xfrm>
            <a:off x="4212450" y="4718622"/>
            <a:ext cx="1440792" cy="328744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dirty="0" smtClean="0"/>
              <a:t>Lorem ipsum</a:t>
            </a:r>
            <a:endParaRPr lang="en-US" dirty="0"/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26"/>
          </p:nvPr>
        </p:nvSpPr>
        <p:spPr>
          <a:xfrm>
            <a:off x="1" y="0"/>
            <a:ext cx="2602843" cy="2620949"/>
          </a:xfrm>
          <a:custGeom>
            <a:avLst/>
            <a:gdLst>
              <a:gd name="connsiteX0" fmla="*/ 1010727 w 2602843"/>
              <a:gd name="connsiteY0" fmla="*/ 0 h 2620949"/>
              <a:gd name="connsiteX1" fmla="*/ 1383018 w 2602843"/>
              <a:gd name="connsiteY1" fmla="*/ 0 h 2620949"/>
              <a:gd name="connsiteX2" fmla="*/ 2602843 w 2602843"/>
              <a:gd name="connsiteY2" fmla="*/ 1217574 h 2620949"/>
              <a:gd name="connsiteX3" fmla="*/ 1196872 w 2602843"/>
              <a:gd name="connsiteY3" fmla="*/ 2620949 h 2620949"/>
              <a:gd name="connsiteX4" fmla="*/ 0 w 2602843"/>
              <a:gd name="connsiteY4" fmla="*/ 1426287 h 2620949"/>
              <a:gd name="connsiteX5" fmla="*/ 0 w 2602843"/>
              <a:gd name="connsiteY5" fmla="*/ 1008861 h 2620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2843" h="2620949">
                <a:moveTo>
                  <a:pt x="1010727" y="0"/>
                </a:moveTo>
                <a:lnTo>
                  <a:pt x="1383018" y="0"/>
                </a:lnTo>
                <a:lnTo>
                  <a:pt x="2602843" y="1217574"/>
                </a:lnTo>
                <a:lnTo>
                  <a:pt x="1196872" y="2620949"/>
                </a:lnTo>
                <a:lnTo>
                  <a:pt x="0" y="1426287"/>
                </a:lnTo>
                <a:lnTo>
                  <a:pt x="0" y="100886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7584863" y="1934883"/>
            <a:ext cx="261043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4" hasCustomPrompt="1"/>
          </p:nvPr>
        </p:nvSpPr>
        <p:spPr>
          <a:xfrm>
            <a:off x="7584863" y="2311991"/>
            <a:ext cx="2610433" cy="117102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27" name="Text Placeholder 4"/>
          <p:cNvSpPr>
            <a:spLocks noGrp="1"/>
          </p:cNvSpPr>
          <p:nvPr>
            <p:ph type="body" sz="quarter" idx="38" hasCustomPrompt="1"/>
          </p:nvPr>
        </p:nvSpPr>
        <p:spPr>
          <a:xfrm>
            <a:off x="7584863" y="4005948"/>
            <a:ext cx="2610432" cy="461665"/>
          </a:xfrm>
        </p:spPr>
        <p:txBody>
          <a:bodyPr/>
          <a:lstStyle>
            <a:lvl1pPr>
              <a:defRPr sz="2000">
                <a:latin typeface="Basic" panose="02010503040500020004" pitchFamily="2" charset="0"/>
                <a:cs typeface="Mukta SemiBold" panose="020B0000000000000000" pitchFamily="34" charset="0"/>
              </a:defRPr>
            </a:lvl1pPr>
          </a:lstStyle>
          <a:p>
            <a:pPr lvl="0"/>
            <a:r>
              <a:rPr lang="en-US" dirty="0" smtClean="0"/>
              <a:t>Subtitle Here</a:t>
            </a:r>
            <a:endParaRPr lang="en-US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39" hasCustomPrompt="1"/>
          </p:nvPr>
        </p:nvSpPr>
        <p:spPr>
          <a:xfrm>
            <a:off x="7584863" y="4383056"/>
            <a:ext cx="2610433" cy="1171022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eiusmod</a:t>
            </a:r>
            <a:r>
              <a:rPr lang="en-US" dirty="0" smtClean="0"/>
              <a:t>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r>
              <a:rPr lang="en-US" dirty="0" smtClean="0"/>
              <a:t> et </a:t>
            </a:r>
            <a:r>
              <a:rPr lang="en-US" dirty="0" err="1" smtClean="0"/>
              <a:t>dolore</a:t>
            </a:r>
            <a:r>
              <a:rPr lang="en-US" dirty="0" smtClean="0"/>
              <a:t> magna </a:t>
            </a:r>
            <a:r>
              <a:rPr lang="en-US" dirty="0" err="1" smtClean="0"/>
              <a:t>aliqua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5" name="Picture Placeholder 34"/>
          <p:cNvSpPr>
            <a:spLocks noGrp="1"/>
          </p:cNvSpPr>
          <p:nvPr>
            <p:ph type="pic" sz="quarter" idx="40"/>
          </p:nvPr>
        </p:nvSpPr>
        <p:spPr>
          <a:xfrm>
            <a:off x="2164431" y="4787058"/>
            <a:ext cx="3027939" cy="2075704"/>
          </a:xfrm>
          <a:custGeom>
            <a:avLst/>
            <a:gdLst>
              <a:gd name="connsiteX0" fmla="*/ 1513970 w 3027939"/>
              <a:gd name="connsiteY0" fmla="*/ 0 h 2075704"/>
              <a:gd name="connsiteX1" fmla="*/ 3027939 w 3027939"/>
              <a:gd name="connsiteY1" fmla="*/ 1504092 h 2075704"/>
              <a:gd name="connsiteX2" fmla="*/ 2452572 w 3027939"/>
              <a:gd name="connsiteY2" fmla="*/ 2075704 h 2075704"/>
              <a:gd name="connsiteX3" fmla="*/ 575367 w 3027939"/>
              <a:gd name="connsiteY3" fmla="*/ 2075704 h 2075704"/>
              <a:gd name="connsiteX4" fmla="*/ 0 w 3027939"/>
              <a:gd name="connsiteY4" fmla="*/ 1504092 h 207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7939" h="2075704">
                <a:moveTo>
                  <a:pt x="1513970" y="0"/>
                </a:moveTo>
                <a:lnTo>
                  <a:pt x="3027939" y="1504092"/>
                </a:lnTo>
                <a:lnTo>
                  <a:pt x="2452572" y="2075704"/>
                </a:lnTo>
                <a:lnTo>
                  <a:pt x="575367" y="2075704"/>
                </a:lnTo>
                <a:lnTo>
                  <a:pt x="0" y="1504092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8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slideLayout" Target="../slideLayouts/slideLayout56.xml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slideLayout" Target="../slideLayouts/slideLayout55.xml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29" Type="http://schemas.openxmlformats.org/officeDocument/2006/relationships/slideLayout" Target="../slideLayouts/slideLayout59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54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28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slideLayout" Target="../slideLayouts/slideLayout57.xml"/><Relationship Id="rId30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</p:spPr>
        <p:txBody>
          <a:bodyPr vert="horz" lIns="0" tIns="45720" rIns="0" bIns="45720" rtlCol="0" anchor="ctr">
            <a:sp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35068"/>
            <a:ext cx="10515600" cy="1641475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589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6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8" r:id="rId24"/>
    <p:sldLayoutId id="2147483673" r:id="rId25"/>
    <p:sldLayoutId id="2147483674" r:id="rId26"/>
    <p:sldLayoutId id="2147483675" r:id="rId27"/>
    <p:sldLayoutId id="2147483679" r:id="rId28"/>
    <p:sldLayoutId id="2147483676" r:id="rId29"/>
    <p:sldLayoutId id="2147483677" r:id="rId30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Basic" panose="02010503040500020004" pitchFamily="2" charset="0"/>
          <a:ea typeface="+mj-ea"/>
          <a:cs typeface="Mukta ExtraBold" panose="020B0000000000000000" pitchFamily="34" charset="0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  <a:prstGeom prst="rect">
            <a:avLst/>
          </a:prstGeom>
        </p:spPr>
        <p:txBody>
          <a:bodyPr vert="horz" lIns="0" tIns="45720" rIns="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535068"/>
            <a:ext cx="10515600" cy="1641475"/>
          </a:xfrm>
          <a:prstGeom prst="rect">
            <a:avLst/>
          </a:prstGeom>
        </p:spPr>
        <p:txBody>
          <a:bodyPr vert="horz" lIns="0" tIns="45720" rIns="0" bIns="45720" rtlCol="0">
            <a:sp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33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704" r:id="rId24"/>
    <p:sldLayoutId id="2147483705" r:id="rId25"/>
    <p:sldLayoutId id="2147483706" r:id="rId26"/>
    <p:sldLayoutId id="2147483707" r:id="rId27"/>
    <p:sldLayoutId id="2147483708" r:id="rId28"/>
    <p:sldLayoutId id="2147483709" r:id="rId29"/>
    <p:sldLayoutId id="2147483710" r:id="rId30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Basic" panose="02010503040500020004" pitchFamily="2" charset="0"/>
          <a:ea typeface="+mj-ea"/>
          <a:cs typeface="Mukta ExtraBold" panose="020B0000000000000000" pitchFamily="34" charset="0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1pPr>
      <a:lvl2pPr marL="4572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9144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3716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1828800" indent="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None/>
        <a:defRPr sz="1400" kern="1200">
          <a:solidFill>
            <a:schemeClr val="bg1"/>
          </a:solidFill>
          <a:latin typeface="Overpass Light" panose="00000400000000000000" pitchFamily="2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2736" y="2141785"/>
            <a:ext cx="9447746" cy="1729320"/>
          </a:xfrm>
        </p:spPr>
        <p:txBody>
          <a:bodyPr/>
          <a:lstStyle/>
          <a:p>
            <a:r>
              <a:rPr lang="en-US" dirty="0" err="1" smtClean="0">
                <a:latin typeface="Nunito" pitchFamily="2" charset="0"/>
              </a:rPr>
              <a:t>DeliveryWare</a:t>
            </a:r>
            <a:endParaRPr lang="en-US" dirty="0">
              <a:latin typeface="Nunito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66319" y="3612572"/>
            <a:ext cx="6039828" cy="535531"/>
          </a:xfrm>
        </p:spPr>
        <p:txBody>
          <a:bodyPr/>
          <a:lstStyle/>
          <a:p>
            <a:r>
              <a:rPr lang="en-US" sz="2400" dirty="0" err="1" smtClean="0">
                <a:latin typeface="Nunito" pitchFamily="2" charset="0"/>
                <a:cs typeface="Mukta ExtraBold" panose="020B0000000000000000" pitchFamily="34" charset="0"/>
              </a:rPr>
              <a:t>Lieferdienst</a:t>
            </a:r>
            <a:r>
              <a:rPr lang="en-US" sz="2400" dirty="0">
                <a:latin typeface="Nunito" pitchFamily="2" charset="0"/>
                <a:cs typeface="Mukta ExtraBold" panose="020B0000000000000000" pitchFamily="34" charset="0"/>
              </a:rPr>
              <a:t>-</a:t>
            </a:r>
            <a:r>
              <a:rPr lang="en-US" sz="2400" dirty="0" smtClean="0">
                <a:latin typeface="Nunito" pitchFamily="2" charset="0"/>
                <a:cs typeface="Mukta ExtraBold" panose="020B0000000000000000" pitchFamily="34" charset="0"/>
              </a:rPr>
              <a:t>Software </a:t>
            </a:r>
            <a:r>
              <a:rPr lang="en-US" sz="2400" dirty="0" err="1" smtClean="0">
                <a:latin typeface="Nunito" pitchFamily="2" charset="0"/>
                <a:cs typeface="Mukta ExtraBold" panose="020B0000000000000000" pitchFamily="34" charset="0"/>
              </a:rPr>
              <a:t>für</a:t>
            </a:r>
            <a:r>
              <a:rPr lang="en-US" sz="2400" dirty="0">
                <a:latin typeface="Nunito" pitchFamily="2" charset="0"/>
                <a:cs typeface="Mukta ExtraBold" panose="020B0000000000000000" pitchFamily="34" charset="0"/>
              </a:rPr>
              <a:t> </a:t>
            </a:r>
            <a:r>
              <a:rPr lang="en-US" sz="2400" dirty="0" smtClean="0">
                <a:latin typeface="Nunito" pitchFamily="2" charset="0"/>
                <a:cs typeface="Mukta ExtraBold" panose="020B0000000000000000" pitchFamily="34" charset="0"/>
              </a:rPr>
              <a:t>die </a:t>
            </a:r>
            <a:r>
              <a:rPr lang="en-US" sz="2400" dirty="0" err="1" smtClean="0">
                <a:latin typeface="Nunito" pitchFamily="2" charset="0"/>
                <a:cs typeface="Mukta ExtraBold" panose="020B0000000000000000" pitchFamily="34" charset="0"/>
              </a:rPr>
              <a:t>Gastronomie</a:t>
            </a:r>
            <a:endParaRPr lang="en-US" dirty="0">
              <a:latin typeface="Nunito" pitchFamily="2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744" y="4635086"/>
            <a:ext cx="4109738" cy="9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958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995058" y="1760550"/>
            <a:ext cx="2298953" cy="2057400"/>
          </a:xfrm>
          <a:solidFill>
            <a:schemeClr val="bg2"/>
          </a:solidFill>
        </p:spPr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8437468" y="1760550"/>
            <a:ext cx="2298953" cy="2057400"/>
          </a:xfrm>
          <a:solidFill>
            <a:schemeClr val="bg2"/>
          </a:solidFill>
        </p:spPr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995058" y="4103988"/>
            <a:ext cx="2298953" cy="2057400"/>
          </a:xfrm>
          <a:solidFill>
            <a:schemeClr val="bg2"/>
          </a:solidFill>
        </p:spPr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8437468" y="4103988"/>
            <a:ext cx="2298953" cy="2057400"/>
          </a:xfrm>
          <a:solidFill>
            <a:schemeClr val="bg2"/>
          </a:solidFill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02163" y="682563"/>
            <a:ext cx="5670609" cy="71865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Zusätzlicher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smtClean="0">
                <a:solidFill>
                  <a:srgbClr val="D95030"/>
                </a:solidFill>
                <a:latin typeface="+mj-lt"/>
              </a:rPr>
              <a:t>Service</a:t>
            </a:r>
            <a:endParaRPr lang="en-US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906238" y="2237279"/>
            <a:ext cx="3409246" cy="446276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Individualprogrammierung</a:t>
            </a:r>
            <a:endParaRPr lang="en-US" b="1" dirty="0"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1906236" y="2614386"/>
            <a:ext cx="3409247" cy="1384995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möchte</a:t>
            </a:r>
            <a:r>
              <a:rPr lang="en-US" dirty="0" err="1" smtClean="0">
                <a:latin typeface="+mj-lt"/>
              </a:rPr>
              <a:t>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Ihren</a:t>
            </a:r>
            <a:r>
              <a:rPr lang="en-US" dirty="0" smtClean="0">
                <a:latin typeface="+mj-lt"/>
              </a:rPr>
              <a:t> Shop um </a:t>
            </a:r>
            <a:r>
              <a:rPr lang="en-US" dirty="0" err="1" smtClean="0">
                <a:latin typeface="+mj-lt"/>
              </a:rPr>
              <a:t>weitere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Funktionen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erweitern</a:t>
            </a:r>
            <a:r>
              <a:rPr lang="en-US" dirty="0" smtClean="0">
                <a:latin typeface="+mj-lt"/>
              </a:rPr>
              <a:t>? </a:t>
            </a:r>
            <a:r>
              <a:rPr lang="en-US" dirty="0" err="1" smtClean="0">
                <a:latin typeface="+mj-lt"/>
              </a:rPr>
              <a:t>Kein</a:t>
            </a:r>
            <a:r>
              <a:rPr lang="en-US" dirty="0" smtClean="0">
                <a:latin typeface="+mj-lt"/>
              </a:rPr>
              <a:t> Problem! </a:t>
            </a:r>
            <a:r>
              <a:rPr lang="en-US" dirty="0" err="1" smtClean="0">
                <a:latin typeface="+mj-lt"/>
              </a:rPr>
              <a:t>Wir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erweitern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nicht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nur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optisch</a:t>
            </a:r>
            <a:r>
              <a:rPr lang="en-US" dirty="0" smtClean="0">
                <a:latin typeface="+mj-lt"/>
              </a:rPr>
              <a:t>, </a:t>
            </a:r>
            <a:r>
              <a:rPr lang="en-US" dirty="0" err="1" smtClean="0">
                <a:latin typeface="+mj-lt"/>
              </a:rPr>
              <a:t>sondern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auch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funktional</a:t>
            </a:r>
            <a:r>
              <a:rPr lang="en-US" dirty="0" smtClean="0">
                <a:latin typeface="+mj-lt"/>
              </a:rPr>
              <a:t> auf </a:t>
            </a:r>
            <a:r>
              <a:rPr lang="en-US" dirty="0" err="1" smtClean="0">
                <a:latin typeface="+mj-lt"/>
              </a:rPr>
              <a:t>Ihre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Wünsche</a:t>
            </a:r>
            <a:r>
              <a:rPr lang="en-US" dirty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zugeschnitten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1906238" y="4179782"/>
            <a:ext cx="3409246" cy="461665"/>
          </a:xfrm>
        </p:spPr>
        <p:txBody>
          <a:bodyPr/>
          <a:lstStyle/>
          <a:p>
            <a:r>
              <a:rPr lang="en-US" b="1" dirty="0" smtClean="0">
                <a:latin typeface="+mj-lt"/>
              </a:rPr>
              <a:t>Support &amp; </a:t>
            </a:r>
            <a:r>
              <a:rPr lang="en-US" b="1" dirty="0" err="1" smtClean="0">
                <a:latin typeface="+mj-lt"/>
              </a:rPr>
              <a:t>Notfallservice</a:t>
            </a:r>
            <a:endParaRPr lang="en-US" b="1" dirty="0">
              <a:latin typeface="+mj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1906236" y="4556889"/>
            <a:ext cx="3409247" cy="112646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Keine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Sorge</a:t>
            </a:r>
            <a:r>
              <a:rPr lang="en-US" dirty="0" smtClean="0">
                <a:latin typeface="+mj-lt"/>
              </a:rPr>
              <a:t>! </a:t>
            </a:r>
            <a:r>
              <a:rPr lang="en-US" dirty="0" err="1" smtClean="0">
                <a:latin typeface="+mj-lt"/>
              </a:rPr>
              <a:t>Mit</a:t>
            </a:r>
            <a:r>
              <a:rPr lang="en-US" dirty="0" smtClean="0">
                <a:latin typeface="+mj-lt"/>
              </a:rPr>
              <a:t> der Software Subscription von </a:t>
            </a:r>
            <a:r>
              <a:rPr lang="en-US" b="1" dirty="0" err="1" smtClean="0">
                <a:latin typeface="+mj-lt"/>
              </a:rPr>
              <a:t>DeliveryWare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erhalten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kostenlosen</a:t>
            </a:r>
            <a:r>
              <a:rPr lang="en-US" dirty="0" smtClean="0">
                <a:latin typeface="+mj-lt"/>
              </a:rPr>
              <a:t> Support und </a:t>
            </a:r>
            <a:r>
              <a:rPr lang="en-US" dirty="0" err="1" smtClean="0">
                <a:latin typeface="+mj-lt"/>
              </a:rPr>
              <a:t>Hilfe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im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Notfall</a:t>
            </a:r>
            <a:r>
              <a:rPr lang="en-US" dirty="0" smtClean="0">
                <a:latin typeface="+mj-lt"/>
              </a:rPr>
              <a:t>. </a:t>
            </a:r>
            <a:endParaRPr lang="en-US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995058" y="1760551"/>
            <a:ext cx="2298954" cy="2057400"/>
          </a:xfrm>
          <a:prstGeom prst="rect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995058" y="4103988"/>
            <a:ext cx="2298954" cy="2057400"/>
          </a:xfrm>
          <a:prstGeom prst="rect">
            <a:avLst/>
          </a:prstGeom>
          <a:solidFill>
            <a:srgbClr val="C64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437468" y="1760551"/>
            <a:ext cx="2298954" cy="2057400"/>
          </a:xfrm>
          <a:prstGeom prst="rect">
            <a:avLst/>
          </a:prstGeom>
          <a:solidFill>
            <a:srgbClr val="C64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437468" y="4103988"/>
            <a:ext cx="2298954" cy="2057400"/>
          </a:xfrm>
          <a:prstGeom prst="rect">
            <a:avLst/>
          </a:prstGeom>
          <a:solidFill>
            <a:srgbClr val="D95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0" name="Text Placeholder 6"/>
          <p:cNvSpPr txBox="1">
            <a:spLocks/>
          </p:cNvSpPr>
          <p:nvPr/>
        </p:nvSpPr>
        <p:spPr>
          <a:xfrm>
            <a:off x="6096170" y="3413368"/>
            <a:ext cx="2197841" cy="38779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Basic" panose="02010503040500020004" pitchFamily="2" charset="0"/>
                <a:ea typeface="Open Sans Light" panose="020B0306030504020204" pitchFamily="34" charset="0"/>
                <a:cs typeface="Mukta SemiBold" panose="020B0000000000000000" pitchFamily="34" charset="0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err="1" smtClean="0">
                <a:solidFill>
                  <a:schemeClr val="bg1"/>
                </a:solidFill>
                <a:latin typeface="+mj-lt"/>
              </a:rPr>
              <a:t>Erweiterungsmodule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 Placeholder 6"/>
          <p:cNvSpPr txBox="1">
            <a:spLocks/>
          </p:cNvSpPr>
          <p:nvPr/>
        </p:nvSpPr>
        <p:spPr>
          <a:xfrm>
            <a:off x="8625687" y="3413368"/>
            <a:ext cx="1687690" cy="38779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Basic" panose="02010503040500020004" pitchFamily="2" charset="0"/>
                <a:ea typeface="Open Sans Light" panose="020B0306030504020204" pitchFamily="34" charset="0"/>
                <a:cs typeface="Mukta SemiBold" panose="020B0000000000000000" pitchFamily="34" charset="0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err="1" smtClean="0">
                <a:solidFill>
                  <a:schemeClr val="bg1"/>
                </a:solidFill>
                <a:latin typeface="+mj-lt"/>
              </a:rPr>
              <a:t>Automatisierung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6100428" y="5750322"/>
            <a:ext cx="2129172" cy="38779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Basic" panose="02010503040500020004" pitchFamily="2" charset="0"/>
                <a:ea typeface="Open Sans Light" panose="020B0306030504020204" pitchFamily="34" charset="0"/>
                <a:cs typeface="Mukta SemiBold" panose="020B0000000000000000" pitchFamily="34" charset="0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bg1"/>
                </a:solidFill>
                <a:latin typeface="+mj-lt"/>
              </a:rPr>
              <a:t>API </a:t>
            </a:r>
            <a:r>
              <a:rPr lang="en-US" sz="1600" b="1" dirty="0" err="1" smtClean="0">
                <a:solidFill>
                  <a:schemeClr val="bg1"/>
                </a:solidFill>
                <a:latin typeface="+mj-lt"/>
              </a:rPr>
              <a:t>Schnittstellen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Text Placeholder 6"/>
          <p:cNvSpPr txBox="1">
            <a:spLocks/>
          </p:cNvSpPr>
          <p:nvPr/>
        </p:nvSpPr>
        <p:spPr>
          <a:xfrm>
            <a:off x="8587506" y="5750322"/>
            <a:ext cx="2130627" cy="38779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Basic" panose="02010503040500020004" pitchFamily="2" charset="0"/>
                <a:ea typeface="Open Sans Light" panose="020B0306030504020204" pitchFamily="34" charset="0"/>
                <a:cs typeface="Mukta SemiBold" panose="020B0000000000000000" pitchFamily="34" charset="0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err="1" smtClean="0">
                <a:solidFill>
                  <a:schemeClr val="bg1"/>
                </a:solidFill>
                <a:latin typeface="+mj-lt"/>
              </a:rPr>
              <a:t>Werbekampagnen</a:t>
            </a:r>
            <a:endParaRPr lang="en-US" sz="16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96672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82630" y="1866188"/>
            <a:ext cx="5254970" cy="1216880"/>
          </a:xfrm>
          <a:prstGeom prst="rect">
            <a:avLst/>
          </a:prstGeom>
          <a:solidFill>
            <a:srgbClr val="D95030"/>
          </a:solidFill>
          <a:ln>
            <a:noFill/>
          </a:ln>
          <a:effectLst>
            <a:outerShdw blurRad="152400" dist="114300" dir="3000000" sx="97000" sy="97000" algn="ctr" rotWithShape="0">
              <a:srgbClr val="000000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4321" y="668577"/>
            <a:ext cx="9003358" cy="71865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Haben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noch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solidFill>
                  <a:srgbClr val="D95030"/>
                </a:solidFill>
                <a:latin typeface="+mj-lt"/>
              </a:rPr>
              <a:t>Fragen</a:t>
            </a:r>
            <a:r>
              <a:rPr lang="ru-RU" dirty="0" smtClean="0">
                <a:latin typeface="+mj-lt"/>
              </a:rPr>
              <a:t>?</a:t>
            </a:r>
            <a:endParaRPr lang="en-US" dirty="0"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>
          <a:xfrm>
            <a:off x="3939550" y="2151633"/>
            <a:ext cx="4312899" cy="340093"/>
          </a:xfrm>
        </p:spPr>
        <p:txBody>
          <a:bodyPr/>
          <a:lstStyle/>
          <a:p>
            <a:r>
              <a:rPr lang="de-DE" dirty="0" smtClean="0">
                <a:latin typeface="+mj-lt"/>
              </a:rPr>
              <a:t>Wir sind gerne für Sie da!</a:t>
            </a:r>
            <a:endParaRPr lang="en-US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80520" y="5552200"/>
            <a:ext cx="2059190" cy="476633"/>
          </a:xfrm>
          <a:prstGeom prst="rect">
            <a:avLst/>
          </a:prstGeom>
          <a:solidFill>
            <a:srgbClr val="D95030"/>
          </a:solidFill>
          <a:ln>
            <a:noFill/>
          </a:ln>
          <a:effectLst>
            <a:outerShdw blurRad="152400" dist="114300" dir="3000000" sx="97000" sy="97000" algn="ctr" rotWithShape="0">
              <a:srgbClr val="000000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5151170" y="5596617"/>
            <a:ext cx="1917889" cy="387798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Basic" panose="02010503040500020004" pitchFamily="2" charset="0"/>
                <a:ea typeface="Open Sans Light" panose="020B0306030504020204" pitchFamily="34" charset="0"/>
                <a:cs typeface="Mukta SemiBold" panose="020B0000000000000000" pitchFamily="34" charset="0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Fragen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+mj-lt"/>
              </a:rPr>
              <a:t>stellen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Bildplatzhalter 4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83" b="39983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32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06487" y="683573"/>
            <a:ext cx="4700785" cy="71865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Kontaktdaten</a:t>
            </a:r>
            <a:endParaRPr lang="en-US" dirty="0"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www.deliveryware.de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7823726" y="2302300"/>
            <a:ext cx="2013005" cy="340093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info@app-flix.com</a:t>
            </a:r>
            <a:endParaRPr lang="en-US" dirty="0">
              <a:latin typeface="+mj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>
          <a:xfrm>
            <a:off x="7823726" y="2829032"/>
            <a:ext cx="3087528" cy="60939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Salbeiweg</a:t>
            </a:r>
            <a:r>
              <a:rPr lang="en-US" dirty="0" smtClean="0">
                <a:latin typeface="+mj-lt"/>
              </a:rPr>
              <a:t> 31 | 33100 Paderborn</a:t>
            </a:r>
            <a:endParaRPr lang="en-US" dirty="0">
              <a:latin typeface="+mj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7823726" y="3336115"/>
            <a:ext cx="2507236" cy="598625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instagram.com/</a:t>
            </a:r>
            <a:r>
              <a:rPr lang="en-US" dirty="0" err="1" smtClean="0">
                <a:latin typeface="+mj-lt"/>
              </a:rPr>
              <a:t>deliveryware</a:t>
            </a:r>
            <a:r>
              <a:rPr lang="en-US" dirty="0">
                <a:latin typeface="+mj-lt"/>
              </a:rPr>
              <a:t>/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ru-RU" dirty="0" smtClean="0">
                <a:latin typeface="+mj-lt"/>
              </a:rPr>
              <a:t>+</a:t>
            </a:r>
            <a:r>
              <a:rPr lang="de-DE" dirty="0" smtClean="0">
                <a:latin typeface="+mj-lt"/>
              </a:rPr>
              <a:t>49 12 34 / 56 78 9</a:t>
            </a:r>
            <a:endParaRPr lang="en-US" dirty="0">
              <a:latin typeface="+mj-lt"/>
            </a:endParaRPr>
          </a:p>
        </p:txBody>
      </p:sp>
      <p:pic>
        <p:nvPicPr>
          <p:cNvPr id="14" name="Bildplatzhalter 1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5" b="16945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15" name="Bildplatzhalter 14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" r="586"/>
          <a:stretch>
            <a:fillRect/>
          </a:stretch>
        </p:blipFill>
        <p:spPr>
          <a:solidFill>
            <a:schemeClr val="bg2"/>
          </a:solidFill>
        </p:spPr>
      </p:pic>
      <p:pic>
        <p:nvPicPr>
          <p:cNvPr id="17" name="Bildplatzhalter 16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" r="392"/>
          <a:stretch>
            <a:fillRect/>
          </a:stretch>
        </p:blipFill>
        <p:spPr>
          <a:solidFill>
            <a:schemeClr val="bg2"/>
          </a:solidFill>
        </p:spPr>
      </p:pic>
      <p:pic>
        <p:nvPicPr>
          <p:cNvPr id="18" name="Bildplatzhalter 17"/>
          <p:cNvPicPr>
            <a:picLocks noGrp="1" noChangeAspect="1"/>
          </p:cNvPicPr>
          <p:nvPr>
            <p:ph type="pic" sz="quarter" idx="2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" r="586"/>
          <a:stretch>
            <a:fillRect/>
          </a:stretch>
        </p:blipFill>
        <p:spPr>
          <a:solidFill>
            <a:schemeClr val="bg2"/>
          </a:solidFill>
        </p:spPr>
      </p:pic>
      <p:pic>
        <p:nvPicPr>
          <p:cNvPr id="19" name="Bildplatzhalter 18"/>
          <p:cNvPicPr>
            <a:picLocks noGrp="1" noChangeAspect="1"/>
          </p:cNvPicPr>
          <p:nvPr>
            <p:ph type="pic" sz="quarter" idx="30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" r="586"/>
          <a:stretch>
            <a:fillRect/>
          </a:stretch>
        </p:blipFill>
        <p:spPr>
          <a:solidFill>
            <a:schemeClr val="bg2"/>
          </a:solidFill>
        </p:spPr>
      </p:pic>
      <p:pic>
        <p:nvPicPr>
          <p:cNvPr id="21" name="Bildplatzhalter 20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" r="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4731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68795" y="3084641"/>
            <a:ext cx="4498114" cy="1458861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Danke</a:t>
            </a:r>
            <a:r>
              <a:rPr lang="en-US" dirty="0" smtClean="0">
                <a:latin typeface="+mj-lt"/>
              </a:rPr>
              <a:t>!</a:t>
            </a:r>
            <a:endParaRPr lang="en-US" dirty="0">
              <a:latin typeface="+mj-l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9"/>
          </p:nvPr>
        </p:nvSpPr>
        <p:spPr>
          <a:xfrm>
            <a:off x="4973778" y="4364068"/>
            <a:ext cx="3288148" cy="340093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Wir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freuen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uns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über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eine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Kooperation</a:t>
            </a:r>
            <a:r>
              <a:rPr lang="en-US" dirty="0" smtClean="0">
                <a:latin typeface="+mj-lt"/>
              </a:rPr>
              <a:t>!</a:t>
            </a:r>
            <a:endParaRPr lang="en-US" dirty="0">
              <a:latin typeface="+mj-lt"/>
            </a:endParaRPr>
          </a:p>
        </p:txBody>
      </p:sp>
      <p:pic>
        <p:nvPicPr>
          <p:cNvPr id="6" name="Bildplatzhalter 5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97" b="21997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7" name="Bildplatzhalter 6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33" b="31233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8" name="Bildplatzhalter 7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6" b="16726"/>
          <a:stretch>
            <a:fillRect/>
          </a:stretch>
        </p:blipFill>
        <p:spPr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4258238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084461" y="2577630"/>
            <a:ext cx="4736047" cy="887935"/>
          </a:xfrm>
        </p:spPr>
        <p:txBody>
          <a:bodyPr/>
          <a:lstStyle/>
          <a:p>
            <a:r>
              <a:rPr lang="en-US" sz="2200" b="1" dirty="0" err="1" smtClean="0">
                <a:latin typeface="+mj-lt"/>
              </a:rPr>
              <a:t>DeliveryWare</a:t>
            </a:r>
            <a:r>
              <a:rPr lang="en-US" sz="2200" b="1" dirty="0" smtClean="0">
                <a:latin typeface="+mj-lt"/>
              </a:rPr>
              <a:t> in der </a:t>
            </a:r>
            <a:r>
              <a:rPr lang="en-US" sz="2200" b="1" dirty="0" err="1" smtClean="0">
                <a:latin typeface="+mj-lt"/>
              </a:rPr>
              <a:t>Kurzfassung</a:t>
            </a:r>
            <a:endParaRPr lang="en-US" sz="2200" b="1" dirty="0">
              <a:latin typeface="+mj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1090483" y="2993129"/>
            <a:ext cx="4608765" cy="2417072"/>
          </a:xfrm>
        </p:spPr>
        <p:txBody>
          <a:bodyPr/>
          <a:lstStyle/>
          <a:p>
            <a:r>
              <a:rPr lang="de-DE" dirty="0" err="1"/>
              <a:t>DeliveryWare</a:t>
            </a:r>
            <a:r>
              <a:rPr lang="de-DE" dirty="0"/>
              <a:t> ist eine All-In-</a:t>
            </a:r>
            <a:r>
              <a:rPr lang="de-DE" dirty="0" err="1"/>
              <a:t>One</a:t>
            </a:r>
            <a:r>
              <a:rPr lang="de-DE" dirty="0"/>
              <a:t> Lösung für Deinen Online-Lieferdienst. </a:t>
            </a:r>
            <a:endParaRPr lang="de-DE" dirty="0" smtClean="0"/>
          </a:p>
          <a:p>
            <a:r>
              <a:rPr lang="de-DE" dirty="0" smtClean="0"/>
              <a:t>Egal </a:t>
            </a:r>
            <a:r>
              <a:rPr lang="de-DE" dirty="0"/>
              <a:t>welche Form des Gastronomiebetriebs, </a:t>
            </a:r>
            <a:r>
              <a:rPr lang="de-DE" b="1" dirty="0" err="1"/>
              <a:t>DeliveryWare</a:t>
            </a:r>
            <a:r>
              <a:rPr lang="de-DE" dirty="0"/>
              <a:t> bietet Dir mit nur wenig Einrichtungsaufwand, direkt in den Lieferdienst zu starten! </a:t>
            </a:r>
            <a:endParaRPr lang="de-DE" dirty="0" smtClean="0"/>
          </a:p>
          <a:p>
            <a:r>
              <a:rPr lang="de-DE" dirty="0" smtClean="0"/>
              <a:t>Umfangreiche </a:t>
            </a:r>
            <a:r>
              <a:rPr lang="de-DE" dirty="0"/>
              <a:t>Funktionen unterstützen Dich für den optimalen Workflow bei der Abwicklung Deiner Bestellungen.</a:t>
            </a:r>
            <a:endParaRPr lang="en-US" dirty="0">
              <a:latin typeface="+mj-lt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090483" y="1074644"/>
            <a:ext cx="6303848" cy="661720"/>
          </a:xfrm>
        </p:spPr>
        <p:txBody>
          <a:bodyPr/>
          <a:lstStyle/>
          <a:p>
            <a:r>
              <a:rPr lang="en-US" sz="4000" dirty="0" smtClean="0">
                <a:latin typeface="+mj-lt"/>
              </a:rPr>
              <a:t>Was </a:t>
            </a:r>
            <a:r>
              <a:rPr lang="en-US" sz="4000" dirty="0" err="1" smtClean="0">
                <a:latin typeface="+mj-lt"/>
              </a:rPr>
              <a:t>ist</a:t>
            </a:r>
            <a:r>
              <a:rPr lang="en-US" sz="4000" dirty="0" smtClean="0">
                <a:latin typeface="+mj-lt"/>
              </a:rPr>
              <a:t> </a:t>
            </a:r>
            <a:r>
              <a:rPr lang="en-US" sz="4000" dirty="0" err="1" smtClean="0">
                <a:solidFill>
                  <a:srgbClr val="D95030"/>
                </a:solidFill>
                <a:latin typeface="+mj-lt"/>
              </a:rPr>
              <a:t>DeliveryWare</a:t>
            </a:r>
            <a:r>
              <a:rPr lang="en-US" sz="4000" dirty="0" smtClean="0">
                <a:solidFill>
                  <a:srgbClr val="D95030"/>
                </a:solidFill>
                <a:latin typeface="+mj-lt"/>
              </a:rPr>
              <a:t>?</a:t>
            </a:r>
            <a:endParaRPr lang="en-US" sz="4000" dirty="0">
              <a:latin typeface="+mj-lt"/>
            </a:endParaRPr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" r="5783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8" name="Bildplatzhalter 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2" r="11382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11" name="Bildplatzhalter 10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" r="5855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3393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dewa-vide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4388" y="587468"/>
            <a:ext cx="10103224" cy="568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061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2" b="9402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99738" y="721258"/>
            <a:ext cx="4614375" cy="131112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Ihr</a:t>
            </a:r>
            <a:r>
              <a:rPr lang="en-US" dirty="0" err="1" smtClean="0">
                <a:latin typeface="+mj-lt"/>
              </a:rPr>
              <a:t>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solidFill>
                  <a:srgbClr val="D95030"/>
                </a:solidFill>
                <a:latin typeface="+mj-lt"/>
              </a:rPr>
              <a:t>Gastronomie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als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Lieferservice</a:t>
            </a:r>
            <a:endParaRPr lang="en-US" dirty="0"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90586" y="3831751"/>
            <a:ext cx="3118918" cy="2059552"/>
          </a:xfrm>
          <a:prstGeom prst="rect">
            <a:avLst/>
          </a:prstGeom>
          <a:solidFill>
            <a:srgbClr val="D95030"/>
          </a:solidFill>
          <a:ln>
            <a:noFill/>
          </a:ln>
          <a:effectLst>
            <a:outerShdw blurRad="152400" dist="114300" dir="3000000" sx="97000" sy="97000" algn="ctr" rotWithShape="0">
              <a:srgbClr val="000000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121306" y="3831751"/>
            <a:ext cx="3118918" cy="2059552"/>
          </a:xfrm>
          <a:prstGeom prst="rect">
            <a:avLst/>
          </a:prstGeom>
          <a:solidFill>
            <a:srgbClr val="D95030"/>
          </a:solidFill>
          <a:ln>
            <a:solidFill>
              <a:srgbClr val="D95030"/>
            </a:solidFill>
          </a:ln>
          <a:effectLst>
            <a:outerShdw blurRad="152400" dist="114300" dir="3000000" sx="97000" sy="97000" algn="ctr" rotWithShape="0">
              <a:srgbClr val="000000">
                <a:alpha val="1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699738" y="2229777"/>
            <a:ext cx="4502541" cy="112646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Erweitern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Ihr</a:t>
            </a:r>
            <a:r>
              <a:rPr lang="en-US" dirty="0" err="1" smtClean="0">
                <a:latin typeface="+mj-lt"/>
              </a:rPr>
              <a:t>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Gastronomiebetrieb</a:t>
            </a:r>
            <a:r>
              <a:rPr lang="en-US" dirty="0" smtClean="0">
                <a:latin typeface="+mj-lt"/>
              </a:rPr>
              <a:t> um </a:t>
            </a:r>
            <a:r>
              <a:rPr lang="en-US" dirty="0" err="1" smtClean="0">
                <a:latin typeface="+mj-lt"/>
              </a:rPr>
              <a:t>ein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einfaches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Online-</a:t>
            </a:r>
            <a:r>
              <a:rPr lang="en-US" b="1" dirty="0" err="1" smtClean="0">
                <a:latin typeface="+mj-lt"/>
              </a:rPr>
              <a:t>Bestellsystem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mit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eigenem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Shop</a:t>
            </a:r>
            <a:r>
              <a:rPr lang="en-US" dirty="0" smtClean="0">
                <a:latin typeface="+mj-lt"/>
              </a:rPr>
              <a:t>. </a:t>
            </a:r>
            <a:r>
              <a:rPr lang="en-US" dirty="0" err="1" smtClean="0">
                <a:latin typeface="+mj-lt"/>
              </a:rPr>
              <a:t>Kunden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können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Ihre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Speisen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ganz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einfach</a:t>
            </a:r>
            <a:r>
              <a:rPr lang="en-US" dirty="0" smtClean="0">
                <a:latin typeface="+mj-lt"/>
              </a:rPr>
              <a:t> von </a:t>
            </a:r>
            <a:r>
              <a:rPr lang="en-US" dirty="0" err="1">
                <a:latin typeface="+mj-lt"/>
              </a:rPr>
              <a:t>Z</a:t>
            </a:r>
            <a:r>
              <a:rPr lang="en-US" dirty="0" err="1" smtClean="0">
                <a:latin typeface="+mj-lt"/>
              </a:rPr>
              <a:t>uhause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ordern</a:t>
            </a:r>
            <a:r>
              <a:rPr lang="en-US" dirty="0" smtClean="0">
                <a:latin typeface="+mj-lt"/>
              </a:rPr>
              <a:t> und den </a:t>
            </a:r>
            <a:r>
              <a:rPr lang="en-US" b="1" dirty="0" err="1" smtClean="0">
                <a:latin typeface="+mj-lt"/>
              </a:rPr>
              <a:t>Bestellstatus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verfolgen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684905" y="4112617"/>
            <a:ext cx="1804739" cy="461665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Eigener</a:t>
            </a:r>
            <a:r>
              <a:rPr lang="en-US" b="1" dirty="0" smtClean="0">
                <a:latin typeface="+mj-lt"/>
              </a:rPr>
              <a:t> Shop</a:t>
            </a:r>
            <a:endParaRPr lang="en-US" b="1" dirty="0">
              <a:latin typeface="+mj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5684904" y="4489724"/>
            <a:ext cx="1804740" cy="112646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Mit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DeliveryWare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erhalten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Ihr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eigenes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unabhängiges</a:t>
            </a:r>
            <a:r>
              <a:rPr lang="en-US" dirty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Shopsystem</a:t>
            </a:r>
            <a:r>
              <a:rPr lang="en-US" dirty="0" smtClean="0">
                <a:latin typeface="+mj-lt"/>
              </a:rPr>
              <a:t>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 err="1" smtClean="0">
                <a:latin typeface="+mj-lt"/>
              </a:rPr>
              <a:t>Bestellsystem</a:t>
            </a:r>
            <a:endParaRPr lang="en-US" b="1" dirty="0"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9230939" y="4639191"/>
            <a:ext cx="1873745" cy="112646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Eine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übersichtliche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Bestellverwaltung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für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als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Shopbetreiber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pic>
        <p:nvPicPr>
          <p:cNvPr id="14" name="Bildplatzhalter 13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" r="445"/>
          <a:stretch>
            <a:fillRect/>
          </a:stretch>
        </p:blipFill>
        <p:spPr>
          <a:solidFill>
            <a:schemeClr val="bg2"/>
          </a:solidFill>
        </p:spPr>
      </p:pic>
      <p:pic>
        <p:nvPicPr>
          <p:cNvPr id="15" name="Bildplatzhalter 14"/>
          <p:cNvPicPr>
            <a:picLocks noGrp="1" noChangeAspect="1"/>
          </p:cNvPicPr>
          <p:nvPr>
            <p:ph type="pic" sz="quarter" idx="2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" r="553"/>
          <a:stretch>
            <a:fillRect/>
          </a:stretch>
        </p:blipFill>
        <p:spPr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2228642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7263050" y="1706372"/>
            <a:ext cx="3662125" cy="461665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Bondrucker</a:t>
            </a:r>
            <a:r>
              <a:rPr lang="en-US" b="1" dirty="0" smtClean="0">
                <a:latin typeface="+mj-lt"/>
              </a:rPr>
              <a:t> API - </a:t>
            </a:r>
            <a:r>
              <a:rPr lang="en-US" b="1" dirty="0" err="1" smtClean="0">
                <a:latin typeface="+mj-lt"/>
              </a:rPr>
              <a:t>Schnittstelle</a:t>
            </a:r>
            <a:endParaRPr lang="en-US" b="1" dirty="0"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7263049" y="2083480"/>
            <a:ext cx="3662126" cy="855812"/>
          </a:xfrm>
        </p:spPr>
        <p:txBody>
          <a:bodyPr/>
          <a:lstStyle/>
          <a:p>
            <a:r>
              <a:rPr lang="de-DE" dirty="0" smtClean="0"/>
              <a:t>Wir haben eine </a:t>
            </a:r>
            <a:r>
              <a:rPr lang="de-DE" dirty="0" err="1" smtClean="0"/>
              <a:t>Bondrucker</a:t>
            </a:r>
            <a:r>
              <a:rPr lang="de-DE" dirty="0" smtClean="0"/>
              <a:t> </a:t>
            </a:r>
            <a:r>
              <a:rPr lang="de-DE" dirty="0"/>
              <a:t>Schnittstelle geschaffen, die deine Bestellungen nach Wunsch automatisch </a:t>
            </a:r>
            <a:r>
              <a:rPr lang="de-DE" dirty="0" smtClean="0"/>
              <a:t>im Geschäft ausdruckt</a:t>
            </a:r>
            <a:r>
              <a:rPr lang="de-DE" dirty="0"/>
              <a:t>.</a:t>
            </a:r>
            <a:endParaRPr lang="en-US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3"/>
          </p:nvPr>
        </p:nvSpPr>
        <p:spPr>
          <a:xfrm>
            <a:off x="7263050" y="3306572"/>
            <a:ext cx="3662125" cy="461665"/>
          </a:xfrm>
        </p:spPr>
        <p:txBody>
          <a:bodyPr/>
          <a:lstStyle/>
          <a:p>
            <a:r>
              <a:rPr lang="en-US" b="1" dirty="0" smtClean="0">
                <a:latin typeface="+mj-lt"/>
              </a:rPr>
              <a:t>GPS Tracking App</a:t>
            </a:r>
            <a:endParaRPr lang="en-US" b="1" dirty="0">
              <a:latin typeface="+mj-l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4"/>
          </p:nvPr>
        </p:nvSpPr>
        <p:spPr>
          <a:xfrm>
            <a:off x="7263049" y="3683680"/>
            <a:ext cx="3662126" cy="857158"/>
          </a:xfrm>
        </p:spPr>
        <p:txBody>
          <a:bodyPr/>
          <a:lstStyle/>
          <a:p>
            <a:r>
              <a:rPr lang="de-DE" dirty="0"/>
              <a:t>Wir haben eine GPS-Tracking App für Deine Auslieferer erstellt, um den Live-Standort der Bestellung zu </a:t>
            </a:r>
            <a:r>
              <a:rPr lang="de-DE" dirty="0" err="1"/>
              <a:t>tracken</a:t>
            </a:r>
            <a:r>
              <a:rPr lang="de-DE" dirty="0"/>
              <a:t>.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5"/>
          </p:nvPr>
        </p:nvSpPr>
        <p:spPr>
          <a:xfrm>
            <a:off x="7263050" y="4921480"/>
            <a:ext cx="3662125" cy="461665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Zentrales</a:t>
            </a:r>
            <a:r>
              <a:rPr lang="en-US" b="1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Suchportal</a:t>
            </a:r>
            <a:endParaRPr lang="en-US" b="1" dirty="0">
              <a:latin typeface="+mj-lt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6"/>
          </p:nvPr>
        </p:nvSpPr>
        <p:spPr>
          <a:xfrm>
            <a:off x="7263049" y="5298588"/>
            <a:ext cx="3662126" cy="867930"/>
          </a:xfrm>
        </p:spPr>
        <p:txBody>
          <a:bodyPr/>
          <a:lstStyle/>
          <a:p>
            <a:r>
              <a:rPr lang="de-DE" dirty="0"/>
              <a:t>Das Suchportal ist eine eigenständige Suchmaschine für alle Shops, die </a:t>
            </a:r>
            <a:r>
              <a:rPr lang="de-DE" dirty="0" err="1"/>
              <a:t>DeliveryWare</a:t>
            </a:r>
            <a:r>
              <a:rPr lang="de-DE" dirty="0"/>
              <a:t> nutzen. </a:t>
            </a:r>
            <a:r>
              <a:rPr lang="de-DE" dirty="0" smtClean="0"/>
              <a:t>Ähnlich wie </a:t>
            </a:r>
            <a:r>
              <a:rPr lang="de-DE" dirty="0" err="1" smtClean="0"/>
              <a:t>Lieferando</a:t>
            </a:r>
            <a:r>
              <a:rPr lang="de-DE" dirty="0" smtClean="0"/>
              <a:t>.</a:t>
            </a:r>
            <a:endParaRPr lang="en-US" dirty="0">
              <a:latin typeface="+mj-lt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7"/>
          </p:nvPr>
        </p:nvSpPr>
        <p:spPr>
          <a:xfrm>
            <a:off x="6219533" y="1829656"/>
            <a:ext cx="857542" cy="941796"/>
          </a:xfrm>
        </p:spPr>
        <p:txBody>
          <a:bodyPr/>
          <a:lstStyle/>
          <a:p>
            <a:r>
              <a:rPr lang="en-US" dirty="0" smtClean="0">
                <a:solidFill>
                  <a:srgbClr val="D95030"/>
                </a:solidFill>
                <a:latin typeface="+mj-lt"/>
              </a:rPr>
              <a:t>01</a:t>
            </a:r>
            <a:endParaRPr lang="en-US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8"/>
          </p:nvPr>
        </p:nvSpPr>
        <p:spPr>
          <a:xfrm>
            <a:off x="6219533" y="3443131"/>
            <a:ext cx="857542" cy="941796"/>
          </a:xfrm>
        </p:spPr>
        <p:txBody>
          <a:bodyPr/>
          <a:lstStyle/>
          <a:p>
            <a:r>
              <a:rPr lang="en-US" dirty="0" smtClean="0">
                <a:solidFill>
                  <a:srgbClr val="D95030"/>
                </a:solidFill>
                <a:latin typeface="+mj-lt"/>
              </a:rPr>
              <a:t>02</a:t>
            </a:r>
            <a:endParaRPr lang="en-US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29"/>
          </p:nvPr>
        </p:nvSpPr>
        <p:spPr>
          <a:xfrm>
            <a:off x="6219533" y="5052856"/>
            <a:ext cx="857542" cy="941796"/>
          </a:xfrm>
        </p:spPr>
        <p:txBody>
          <a:bodyPr/>
          <a:lstStyle/>
          <a:p>
            <a:r>
              <a:rPr lang="en-US" dirty="0" smtClean="0">
                <a:solidFill>
                  <a:srgbClr val="D95030"/>
                </a:solidFill>
                <a:latin typeface="+mj-lt"/>
              </a:rPr>
              <a:t>03</a:t>
            </a:r>
            <a:endParaRPr lang="en-US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6219532" y="697047"/>
            <a:ext cx="5826288" cy="661720"/>
          </a:xfrm>
        </p:spPr>
        <p:txBody>
          <a:bodyPr/>
          <a:lstStyle/>
          <a:p>
            <a:r>
              <a:rPr lang="en-US" sz="4000" dirty="0" smtClean="0">
                <a:latin typeface="+mj-lt"/>
              </a:rPr>
              <a:t>Die </a:t>
            </a:r>
            <a:r>
              <a:rPr lang="en-US" sz="4000" dirty="0" err="1" smtClean="0">
                <a:solidFill>
                  <a:srgbClr val="D95030"/>
                </a:solidFill>
                <a:latin typeface="+mj-lt"/>
              </a:rPr>
              <a:t>Zusatzfunktionen</a:t>
            </a:r>
            <a:endParaRPr lang="en-US" sz="4000" dirty="0">
              <a:solidFill>
                <a:srgbClr val="D95030"/>
              </a:solidFill>
              <a:latin typeface="+mj-lt"/>
            </a:endParaRPr>
          </a:p>
        </p:txBody>
      </p:sp>
      <p:pic>
        <p:nvPicPr>
          <p:cNvPr id="24" name="Bildplatzhalter 23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9" b="23619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1" name="Bildplatzhalter 20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8" r="16618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2" name="Bildplatzhalter 21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16" b="16716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5" name="Bildplatzhalter 24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1" b="11421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3" name="Bildplatzhalter 22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3" r="16593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6" name="Bildplatzhalter 25"/>
          <p:cNvPicPr>
            <a:picLocks noGrp="1" noChangeAspect="1"/>
          </p:cNvPicPr>
          <p:nvPr>
            <p:ph type="pic" sz="quarter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" r="340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8" name="Bildplatzhalter 27"/>
          <p:cNvPicPr>
            <a:picLocks noGrp="1" noChangeAspect="1"/>
          </p:cNvPicPr>
          <p:nvPr>
            <p:ph type="pic" sz="quarter" idx="2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7" r="12337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7" name="Bildplatzhalter 26"/>
          <p:cNvPicPr>
            <a:picLocks noGrp="1" noChangeAspect="1"/>
          </p:cNvPicPr>
          <p:nvPr>
            <p:ph type="pic" sz="quarter" idx="2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8" r="18848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29" name="Bildplatzhalter 28"/>
          <p:cNvPicPr>
            <a:picLocks noGrp="1" noChangeAspect="1"/>
          </p:cNvPicPr>
          <p:nvPr>
            <p:ph type="pic" sz="quarter" idx="22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82" b="30682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9049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833" y="668578"/>
            <a:ext cx="9028682" cy="71865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Shopware</a:t>
            </a:r>
            <a:r>
              <a:rPr lang="en-US" dirty="0" smtClean="0">
                <a:latin typeface="+mj-lt"/>
              </a:rPr>
              <a:t> 6 </a:t>
            </a:r>
            <a:r>
              <a:rPr lang="en-US" dirty="0" err="1" smtClean="0">
                <a:latin typeface="+mj-lt"/>
              </a:rPr>
              <a:t>als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Grundlage</a:t>
            </a:r>
            <a:endParaRPr lang="en-US" dirty="0">
              <a:latin typeface="+mj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>
          <a:xfrm>
            <a:off x="897833" y="2316022"/>
            <a:ext cx="4040831" cy="461665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Geprüftes</a:t>
            </a:r>
            <a:r>
              <a:rPr lang="en-US" b="1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Addon</a:t>
            </a:r>
            <a:r>
              <a:rPr lang="en-US" b="1" dirty="0" smtClean="0">
                <a:latin typeface="+mj-lt"/>
              </a:rPr>
              <a:t> von </a:t>
            </a:r>
            <a:r>
              <a:rPr lang="en-US" b="1" dirty="0" err="1" smtClean="0">
                <a:latin typeface="+mj-lt"/>
              </a:rPr>
              <a:t>Shopware</a:t>
            </a:r>
            <a:r>
              <a:rPr lang="en-US" b="1" dirty="0" smtClean="0">
                <a:latin typeface="+mj-lt"/>
              </a:rPr>
              <a:t> </a:t>
            </a:r>
            <a:endParaRPr lang="en-US" b="1" dirty="0">
              <a:latin typeface="+mj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897832" y="2693129"/>
            <a:ext cx="4037818" cy="1243930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DeliveryWare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wird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bereits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als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Erweiterung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im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offiziellen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Shopware</a:t>
            </a:r>
            <a:r>
              <a:rPr lang="en-US" dirty="0" smtClean="0">
                <a:latin typeface="+mj-lt"/>
              </a:rPr>
              <a:t> Store </a:t>
            </a:r>
            <a:r>
              <a:rPr lang="en-US" dirty="0" err="1" smtClean="0">
                <a:latin typeface="+mj-lt"/>
              </a:rPr>
              <a:t>verkauft</a:t>
            </a:r>
            <a:r>
              <a:rPr lang="en-US" dirty="0" smtClean="0">
                <a:latin typeface="+mj-lt"/>
              </a:rPr>
              <a:t>. </a:t>
            </a:r>
          </a:p>
          <a:p>
            <a:r>
              <a:rPr lang="en-US" dirty="0" err="1" smtClean="0">
                <a:latin typeface="+mj-lt"/>
              </a:rPr>
              <a:t>Zusätzlich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wurde</a:t>
            </a:r>
            <a:r>
              <a:rPr lang="en-US" dirty="0" smtClean="0">
                <a:latin typeface="+mj-lt"/>
              </a:rPr>
              <a:t> das </a:t>
            </a:r>
            <a:r>
              <a:rPr lang="en-US" dirty="0" err="1" smtClean="0">
                <a:latin typeface="+mj-lt"/>
              </a:rPr>
              <a:t>Addon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auch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als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“Plugin des </a:t>
            </a:r>
            <a:r>
              <a:rPr lang="en-US" b="1" dirty="0" err="1" smtClean="0">
                <a:latin typeface="+mj-lt"/>
              </a:rPr>
              <a:t>Monats</a:t>
            </a:r>
            <a:r>
              <a:rPr lang="en-US" b="1" dirty="0" smtClean="0">
                <a:latin typeface="+mj-lt"/>
              </a:rPr>
              <a:t>” </a:t>
            </a:r>
            <a:r>
              <a:rPr lang="en-US" dirty="0" err="1" smtClean="0">
                <a:latin typeface="+mj-lt"/>
              </a:rPr>
              <a:t>ausgezeichnet</a:t>
            </a:r>
            <a:r>
              <a:rPr lang="en-US" dirty="0" smtClean="0">
                <a:latin typeface="+mj-lt"/>
              </a:rPr>
              <a:t>!</a:t>
            </a:r>
            <a:endParaRPr lang="en-US" dirty="0">
              <a:latin typeface="+mj-lt"/>
            </a:endParaRPr>
          </a:p>
        </p:txBody>
      </p:sp>
      <p:pic>
        <p:nvPicPr>
          <p:cNvPr id="9" name="Bildplatzhalter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/>
          <a:stretch>
            <a:fillRect/>
          </a:stretch>
        </p:blipFill>
        <p:spPr>
          <a:xfrm>
            <a:off x="7447084" y="2078629"/>
            <a:ext cx="3390819" cy="1951327"/>
          </a:xfrm>
          <a:solidFill>
            <a:schemeClr val="bg1">
              <a:lumMod val="95000"/>
            </a:schemeClr>
          </a:solidFill>
        </p:spPr>
      </p:pic>
      <p:pic>
        <p:nvPicPr>
          <p:cNvPr id="12" name="Bildplatzhalter 11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r="65"/>
          <a:stretch>
            <a:fillRect/>
          </a:stretch>
        </p:blipFill>
        <p:spPr>
          <a:xfrm>
            <a:off x="5231423" y="2080241"/>
            <a:ext cx="2043508" cy="1949715"/>
          </a:xfrm>
        </p:spPr>
      </p:pic>
      <p:pic>
        <p:nvPicPr>
          <p:cNvPr id="17" name="Bildplatzhalter 1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" b="103"/>
          <a:stretch>
            <a:fillRect/>
          </a:stretch>
        </p:blipFill>
        <p:spPr>
          <a:xfrm>
            <a:off x="5230813" y="4141788"/>
            <a:ext cx="5607050" cy="1801812"/>
          </a:xfrm>
        </p:spPr>
      </p:pic>
      <p:sp>
        <p:nvSpPr>
          <p:cNvPr id="19" name="Text Placeholder 6"/>
          <p:cNvSpPr txBox="1">
            <a:spLocks/>
          </p:cNvSpPr>
          <p:nvPr/>
        </p:nvSpPr>
        <p:spPr>
          <a:xfrm>
            <a:off x="897832" y="4146791"/>
            <a:ext cx="4160828" cy="1511183"/>
          </a:xfrm>
          <a:prstGeom prst="rect">
            <a:avLst/>
          </a:prstGeom>
        </p:spPr>
        <p:txBody>
          <a:bodyPr vert="horz" wrap="square" lIns="0" tIns="45720" rIns="0" bIns="45720" rtlCol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Overpass Light" panose="00000400000000000000" pitchFamily="2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rgbClr val="34B7FB"/>
              </a:buClr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+mj-lt"/>
              </a:rPr>
              <a:t>Zahlreiche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Prüfungen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durch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Shopware</a:t>
            </a:r>
            <a:endParaRPr lang="en-US" dirty="0" smtClean="0">
              <a:latin typeface="+mj-lt"/>
            </a:endParaRPr>
          </a:p>
          <a:p>
            <a:pPr marL="285750" indent="-285750">
              <a:buClr>
                <a:srgbClr val="34B7FB"/>
              </a:buClr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+mj-lt"/>
              </a:rPr>
              <a:t>Durch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Shopware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zertifiziert</a:t>
            </a:r>
            <a:endParaRPr lang="en-US" dirty="0" smtClean="0">
              <a:latin typeface="+mj-lt"/>
            </a:endParaRPr>
          </a:p>
          <a:p>
            <a:pPr marL="285750" indent="-285750">
              <a:buClr>
                <a:srgbClr val="34B7FB"/>
              </a:buClr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+mj-lt"/>
              </a:rPr>
              <a:t>Regelmäßige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Featureupdates</a:t>
            </a:r>
            <a:endParaRPr lang="en-US" dirty="0" smtClean="0">
              <a:latin typeface="+mj-lt"/>
            </a:endParaRPr>
          </a:p>
          <a:p>
            <a:pPr marL="285750" indent="-285750">
              <a:buClr>
                <a:srgbClr val="34B7FB"/>
              </a:buClr>
              <a:buFont typeface="Wingdings" panose="05000000000000000000" pitchFamily="2" charset="2"/>
              <a:buChar char="§"/>
            </a:pPr>
            <a:r>
              <a:rPr lang="en-US" dirty="0" err="1" smtClean="0">
                <a:latin typeface="+mj-lt"/>
              </a:rPr>
              <a:t>Zukunftssichere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Versionskompatibilität</a:t>
            </a:r>
            <a:endParaRPr lang="en-US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16718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934777" y="668578"/>
            <a:ext cx="6635400" cy="71865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Abgaben</a:t>
            </a:r>
            <a:r>
              <a:rPr lang="en-US" dirty="0" smtClean="0">
                <a:latin typeface="+mj-lt"/>
              </a:rPr>
              <a:t> an </a:t>
            </a:r>
            <a:r>
              <a:rPr lang="en-US" dirty="0" err="1" smtClean="0">
                <a:solidFill>
                  <a:srgbClr val="D95030"/>
                </a:solidFill>
                <a:latin typeface="+mj-lt"/>
              </a:rPr>
              <a:t>Lieferando</a:t>
            </a:r>
            <a:endParaRPr lang="en-US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9"/>
          </p:nvPr>
        </p:nvSpPr>
        <p:spPr>
          <a:xfrm>
            <a:off x="762823" y="2465335"/>
            <a:ext cx="2241266" cy="904863"/>
          </a:xfrm>
        </p:spPr>
        <p:txBody>
          <a:bodyPr/>
          <a:lstStyle/>
          <a:p>
            <a:r>
              <a:rPr lang="en-US" b="1" dirty="0" smtClean="0">
                <a:solidFill>
                  <a:srgbClr val="D95030"/>
                </a:solidFill>
                <a:latin typeface="+mj-lt"/>
              </a:rPr>
              <a:t>13%</a:t>
            </a:r>
            <a:endParaRPr lang="en-US" b="1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en-US" dirty="0" err="1" smtClean="0">
                <a:latin typeface="+mj-lt"/>
              </a:rPr>
              <a:t>Umsatzbeteiligung</a:t>
            </a:r>
            <a:endParaRPr lang="en-US" dirty="0">
              <a:latin typeface="+mj-lt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2"/>
          </p:nvPr>
        </p:nvSpPr>
        <p:spPr>
          <a:xfrm>
            <a:off x="840513" y="4059805"/>
            <a:ext cx="2085886" cy="60939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Lieferando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behält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13% </a:t>
            </a:r>
            <a:r>
              <a:rPr lang="en-US" dirty="0" smtClean="0">
                <a:latin typeface="+mj-lt"/>
              </a:rPr>
              <a:t>pro </a:t>
            </a:r>
            <a:r>
              <a:rPr lang="en-US" dirty="0" err="1" smtClean="0">
                <a:latin typeface="+mj-lt"/>
              </a:rPr>
              <a:t>verkaufter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Speise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ein</a:t>
            </a:r>
            <a:r>
              <a:rPr lang="en-US" dirty="0" smtClean="0">
                <a:latin typeface="+mj-lt"/>
              </a:rPr>
              <a:t>. </a:t>
            </a:r>
            <a:endParaRPr lang="en-US" dirty="0">
              <a:latin typeface="+mj-lt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35"/>
          </p:nvPr>
        </p:nvSpPr>
        <p:spPr>
          <a:xfrm>
            <a:off x="3452378" y="2465335"/>
            <a:ext cx="2163330" cy="904863"/>
          </a:xfrm>
        </p:spPr>
        <p:txBody>
          <a:bodyPr/>
          <a:lstStyle/>
          <a:p>
            <a:r>
              <a:rPr lang="en-US" b="1" dirty="0" smtClean="0">
                <a:solidFill>
                  <a:srgbClr val="D95030"/>
                </a:solidFill>
                <a:latin typeface="+mj-lt"/>
              </a:rPr>
              <a:t>17</a:t>
            </a:r>
            <a:r>
              <a:rPr lang="en-US" b="1" dirty="0" smtClean="0">
                <a:solidFill>
                  <a:srgbClr val="D95030"/>
                </a:solidFill>
                <a:latin typeface="+mj-lt"/>
              </a:rPr>
              <a:t>%</a:t>
            </a:r>
            <a:endParaRPr lang="en-US" b="1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r>
              <a:rPr lang="en-US" dirty="0" err="1" smtClean="0">
                <a:latin typeface="+mj-lt"/>
              </a:rPr>
              <a:t>Abgaben</a:t>
            </a:r>
            <a:r>
              <a:rPr lang="en-US" dirty="0" smtClean="0">
                <a:latin typeface="+mj-lt"/>
              </a:rPr>
              <a:t> an </a:t>
            </a:r>
            <a:r>
              <a:rPr lang="en-US" dirty="0" err="1" smtClean="0">
                <a:latin typeface="+mj-lt"/>
              </a:rPr>
              <a:t>Auslieferer</a:t>
            </a:r>
            <a:endParaRPr lang="en-US" dirty="0">
              <a:latin typeface="+mj-lt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1431827" y="3879273"/>
            <a:ext cx="903259" cy="0"/>
          </a:xfrm>
          <a:prstGeom prst="line">
            <a:avLst/>
          </a:prstGeom>
          <a:ln w="19050">
            <a:solidFill>
              <a:srgbClr val="D9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082414" y="3879273"/>
            <a:ext cx="903259" cy="0"/>
          </a:xfrm>
          <a:prstGeom prst="line">
            <a:avLst/>
          </a:prstGeom>
          <a:ln w="19050">
            <a:solidFill>
              <a:srgbClr val="D95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Bildplatzhalt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" r="71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sp>
        <p:nvSpPr>
          <p:cNvPr id="20" name="Text Placeholder 14"/>
          <p:cNvSpPr>
            <a:spLocks noGrp="1"/>
          </p:cNvSpPr>
          <p:nvPr>
            <p:ph type="body" sz="quarter" idx="32"/>
          </p:nvPr>
        </p:nvSpPr>
        <p:spPr>
          <a:xfrm>
            <a:off x="840513" y="4898671"/>
            <a:ext cx="2085886" cy="149374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Rechenbeispiel</a:t>
            </a:r>
            <a:r>
              <a:rPr lang="en-US" dirty="0" smtClean="0">
                <a:latin typeface="+mj-lt"/>
              </a:rPr>
              <a:t>:</a:t>
            </a:r>
          </a:p>
          <a:p>
            <a:r>
              <a:rPr lang="de-DE" sz="1200" dirty="0" smtClean="0">
                <a:latin typeface="+mj-lt"/>
              </a:rPr>
              <a:t>Ø </a:t>
            </a:r>
            <a:r>
              <a:rPr lang="en-US" sz="1200" dirty="0" err="1" smtClean="0">
                <a:latin typeface="+mj-lt"/>
              </a:rPr>
              <a:t>Verkäufe</a:t>
            </a:r>
            <a:r>
              <a:rPr lang="en-US" sz="1200" dirty="0" smtClean="0">
                <a:latin typeface="+mj-lt"/>
              </a:rPr>
              <a:t> pro Tag: </a:t>
            </a:r>
            <a:r>
              <a:rPr lang="en-US" sz="1200" b="1" dirty="0" smtClean="0">
                <a:latin typeface="+mj-lt"/>
              </a:rPr>
              <a:t>30</a:t>
            </a:r>
            <a:br>
              <a:rPr lang="en-US" sz="1200" b="1" dirty="0" smtClean="0">
                <a:latin typeface="+mj-lt"/>
              </a:rPr>
            </a:br>
            <a:r>
              <a:rPr lang="de-DE" sz="1200" dirty="0" smtClean="0">
                <a:latin typeface="+mj-lt"/>
              </a:rPr>
              <a:t>Ø </a:t>
            </a:r>
            <a:r>
              <a:rPr lang="en-US" sz="1200" dirty="0" err="1" smtClean="0">
                <a:latin typeface="+mj-lt"/>
              </a:rPr>
              <a:t>Warenkorbwert</a:t>
            </a:r>
            <a:r>
              <a:rPr lang="en-US" sz="1200" dirty="0" smtClean="0">
                <a:latin typeface="+mj-lt"/>
              </a:rPr>
              <a:t>: </a:t>
            </a:r>
            <a:r>
              <a:rPr lang="en-US" sz="1200" b="1" dirty="0" smtClean="0">
                <a:latin typeface="+mj-lt"/>
              </a:rPr>
              <a:t>20€</a:t>
            </a:r>
          </a:p>
          <a:p>
            <a:r>
              <a:rPr lang="en-US" sz="1200" dirty="0" err="1" smtClean="0">
                <a:latin typeface="+mj-lt"/>
              </a:rPr>
              <a:t>Abgaben</a:t>
            </a:r>
            <a:r>
              <a:rPr lang="en-US" sz="1200" dirty="0" smtClean="0">
                <a:latin typeface="+mj-lt"/>
              </a:rPr>
              <a:t> pro Tag: </a:t>
            </a:r>
            <a:r>
              <a:rPr lang="en-US" sz="1200" b="1" dirty="0" smtClean="0">
                <a:latin typeface="+mj-lt"/>
              </a:rPr>
              <a:t>78€</a:t>
            </a:r>
            <a:r>
              <a:rPr lang="en-US" sz="1200" dirty="0" smtClean="0">
                <a:latin typeface="+mj-lt"/>
              </a:rPr>
              <a:t/>
            </a:r>
            <a:br>
              <a:rPr lang="en-US" sz="1200" dirty="0" smtClean="0">
                <a:latin typeface="+mj-lt"/>
              </a:rPr>
            </a:br>
            <a:r>
              <a:rPr lang="en-US" sz="1200" dirty="0" err="1" smtClean="0">
                <a:latin typeface="+mj-lt"/>
              </a:rPr>
              <a:t>Abgaben</a:t>
            </a:r>
            <a:r>
              <a:rPr lang="en-US" sz="1200" dirty="0" smtClean="0">
                <a:latin typeface="+mj-lt"/>
              </a:rPr>
              <a:t> pro </a:t>
            </a:r>
            <a:r>
              <a:rPr lang="en-US" sz="1200" dirty="0" err="1" smtClean="0">
                <a:latin typeface="+mj-lt"/>
              </a:rPr>
              <a:t>Jahr</a:t>
            </a:r>
            <a:r>
              <a:rPr lang="en-US" sz="1200" dirty="0" smtClean="0">
                <a:latin typeface="+mj-lt"/>
              </a:rPr>
              <a:t>: </a:t>
            </a:r>
            <a:r>
              <a:rPr lang="en-US" sz="1200" b="1" dirty="0" smtClean="0">
                <a:latin typeface="+mj-lt"/>
              </a:rPr>
              <a:t>28.470€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32"/>
          </p:nvPr>
        </p:nvSpPr>
        <p:spPr>
          <a:xfrm>
            <a:off x="3486107" y="4059805"/>
            <a:ext cx="2085886" cy="60939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Zusätzlich</a:t>
            </a:r>
            <a:r>
              <a:rPr lang="en-US" dirty="0" err="1" smtClean="0">
                <a:latin typeface="+mj-lt"/>
              </a:rPr>
              <a:t>e</a:t>
            </a:r>
            <a:r>
              <a:rPr lang="en-US" dirty="0" smtClean="0">
                <a:latin typeface="+mj-lt"/>
              </a:rPr>
              <a:t> </a:t>
            </a:r>
            <a:r>
              <a:rPr lang="en-US" b="1" dirty="0" smtClean="0">
                <a:latin typeface="+mj-lt"/>
              </a:rPr>
              <a:t>17% </a:t>
            </a:r>
            <a:r>
              <a:rPr lang="en-US" dirty="0" smtClean="0">
                <a:latin typeface="+mj-lt"/>
              </a:rPr>
              <a:t>pro </a:t>
            </a:r>
            <a:r>
              <a:rPr lang="en-US" dirty="0" err="1" smtClean="0">
                <a:latin typeface="+mj-lt"/>
              </a:rPr>
              <a:t>verkaufter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Speise</a:t>
            </a:r>
            <a:r>
              <a:rPr lang="en-US" dirty="0" smtClean="0">
                <a:latin typeface="+mj-lt"/>
              </a:rPr>
              <a:t>. </a:t>
            </a:r>
            <a:endParaRPr lang="en-US" dirty="0">
              <a:latin typeface="+mj-lt"/>
            </a:endParaRPr>
          </a:p>
        </p:txBody>
      </p:sp>
      <p:sp>
        <p:nvSpPr>
          <p:cNvPr id="22" name="Text Placeholder 14"/>
          <p:cNvSpPr>
            <a:spLocks noGrp="1"/>
          </p:cNvSpPr>
          <p:nvPr>
            <p:ph type="body" sz="quarter" idx="32"/>
          </p:nvPr>
        </p:nvSpPr>
        <p:spPr>
          <a:xfrm>
            <a:off x="3486107" y="4898671"/>
            <a:ext cx="2085886" cy="149374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Rechenbeispiel</a:t>
            </a:r>
            <a:r>
              <a:rPr lang="en-US" dirty="0" smtClean="0">
                <a:latin typeface="+mj-lt"/>
              </a:rPr>
              <a:t>:</a:t>
            </a:r>
          </a:p>
          <a:p>
            <a:r>
              <a:rPr lang="de-DE" sz="1200" dirty="0" smtClean="0">
                <a:latin typeface="+mj-lt"/>
              </a:rPr>
              <a:t>Ø </a:t>
            </a:r>
            <a:r>
              <a:rPr lang="en-US" sz="1200" dirty="0" err="1" smtClean="0">
                <a:latin typeface="+mj-lt"/>
              </a:rPr>
              <a:t>Verkäufe</a:t>
            </a:r>
            <a:r>
              <a:rPr lang="en-US" sz="1200" dirty="0" smtClean="0">
                <a:latin typeface="+mj-lt"/>
              </a:rPr>
              <a:t> pro Tag: </a:t>
            </a:r>
            <a:r>
              <a:rPr lang="en-US" sz="1200" b="1" dirty="0" smtClean="0">
                <a:latin typeface="+mj-lt"/>
              </a:rPr>
              <a:t>30</a:t>
            </a:r>
            <a:br>
              <a:rPr lang="en-US" sz="1200" b="1" dirty="0" smtClean="0">
                <a:latin typeface="+mj-lt"/>
              </a:rPr>
            </a:br>
            <a:r>
              <a:rPr lang="de-DE" sz="1200" dirty="0" smtClean="0">
                <a:latin typeface="+mj-lt"/>
              </a:rPr>
              <a:t>Ø </a:t>
            </a:r>
            <a:r>
              <a:rPr lang="en-US" sz="1200" dirty="0" err="1" smtClean="0">
                <a:latin typeface="+mj-lt"/>
              </a:rPr>
              <a:t>Warenkorbwert</a:t>
            </a:r>
            <a:r>
              <a:rPr lang="en-US" sz="1200" dirty="0" smtClean="0">
                <a:latin typeface="+mj-lt"/>
              </a:rPr>
              <a:t>: </a:t>
            </a:r>
            <a:r>
              <a:rPr lang="en-US" sz="1200" b="1" dirty="0" smtClean="0">
                <a:latin typeface="+mj-lt"/>
              </a:rPr>
              <a:t>20€</a:t>
            </a:r>
          </a:p>
          <a:p>
            <a:r>
              <a:rPr lang="en-US" sz="1200" dirty="0" err="1" smtClean="0">
                <a:latin typeface="+mj-lt"/>
              </a:rPr>
              <a:t>Abgaben</a:t>
            </a:r>
            <a:r>
              <a:rPr lang="en-US" sz="1200" dirty="0" smtClean="0">
                <a:latin typeface="+mj-lt"/>
              </a:rPr>
              <a:t> pro Tag: </a:t>
            </a:r>
            <a:r>
              <a:rPr lang="en-US" sz="1200" b="1" dirty="0" smtClean="0">
                <a:latin typeface="+mj-lt"/>
              </a:rPr>
              <a:t>102€</a:t>
            </a:r>
            <a:r>
              <a:rPr lang="en-US" sz="1200" dirty="0" smtClean="0">
                <a:latin typeface="+mj-lt"/>
              </a:rPr>
              <a:t/>
            </a:r>
            <a:br>
              <a:rPr lang="en-US" sz="1200" dirty="0" smtClean="0">
                <a:latin typeface="+mj-lt"/>
              </a:rPr>
            </a:br>
            <a:r>
              <a:rPr lang="en-US" sz="1200" dirty="0" err="1" smtClean="0">
                <a:latin typeface="+mj-lt"/>
              </a:rPr>
              <a:t>Abgaben</a:t>
            </a:r>
            <a:r>
              <a:rPr lang="en-US" sz="1200" dirty="0" smtClean="0">
                <a:latin typeface="+mj-lt"/>
              </a:rPr>
              <a:t> pro </a:t>
            </a:r>
            <a:r>
              <a:rPr lang="en-US" sz="1200" dirty="0" err="1" smtClean="0">
                <a:latin typeface="+mj-lt"/>
              </a:rPr>
              <a:t>Jahr</a:t>
            </a:r>
            <a:r>
              <a:rPr lang="en-US" sz="1200" dirty="0" smtClean="0">
                <a:latin typeface="+mj-lt"/>
              </a:rPr>
              <a:t>: </a:t>
            </a:r>
            <a:r>
              <a:rPr lang="en-US" sz="1200" b="1" dirty="0" smtClean="0">
                <a:latin typeface="+mj-lt"/>
              </a:rPr>
              <a:t>37.230€</a:t>
            </a:r>
          </a:p>
        </p:txBody>
      </p:sp>
    </p:spTree>
    <p:extLst>
      <p:ext uri="{BB962C8B-B14F-4D97-AF65-F5344CB8AC3E}">
        <p14:creationId xmlns:p14="http://schemas.microsoft.com/office/powerpoint/2010/main" val="2322469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/>
          <p:cNvPicPr>
            <a:picLocks noGrp="1" noChangeAspect="1"/>
          </p:cNvPicPr>
          <p:nvPr>
            <p:ph type="pic" sz="quarter" idx="2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3" b="16723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80" y="704302"/>
            <a:ext cx="5073854" cy="661720"/>
          </a:xfrm>
        </p:spPr>
        <p:txBody>
          <a:bodyPr/>
          <a:lstStyle/>
          <a:p>
            <a:r>
              <a:rPr lang="en-US" sz="4000" dirty="0" err="1" smtClean="0">
                <a:latin typeface="+mj-lt"/>
              </a:rPr>
              <a:t>Ihre</a:t>
            </a:r>
            <a:r>
              <a:rPr lang="en-US" sz="4000" dirty="0" smtClean="0">
                <a:latin typeface="+mj-lt"/>
              </a:rPr>
              <a:t> </a:t>
            </a:r>
            <a:r>
              <a:rPr lang="en-US" sz="4000" dirty="0" err="1" smtClean="0">
                <a:solidFill>
                  <a:srgbClr val="D95030"/>
                </a:solidFill>
                <a:latin typeface="+mj-lt"/>
              </a:rPr>
              <a:t>Vorteile</a:t>
            </a:r>
            <a:endParaRPr lang="en-US" sz="4000" dirty="0">
              <a:solidFill>
                <a:srgbClr val="D95030"/>
              </a:solidFill>
              <a:latin typeface="+mj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8642839" y="638949"/>
            <a:ext cx="2931638" cy="815608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Unabhängiges</a:t>
            </a:r>
            <a:r>
              <a:rPr lang="en-US" b="1" dirty="0" smtClean="0">
                <a:latin typeface="+mj-lt"/>
              </a:rPr>
              <a:t> System</a:t>
            </a:r>
            <a:endParaRPr lang="en-US" b="1" dirty="0"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8447056" y="1016056"/>
            <a:ext cx="3127420" cy="112646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Mit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Ihrem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eigenen</a:t>
            </a:r>
            <a:r>
              <a:rPr lang="en-US" dirty="0" smtClean="0">
                <a:latin typeface="+mj-lt"/>
              </a:rPr>
              <a:t> Shop </a:t>
            </a:r>
            <a:r>
              <a:rPr lang="en-US" dirty="0" err="1" smtClean="0">
                <a:latin typeface="+mj-lt"/>
              </a:rPr>
              <a:t>haben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die </a:t>
            </a:r>
            <a:r>
              <a:rPr lang="en-US" dirty="0" err="1" smtClean="0">
                <a:latin typeface="+mj-lt"/>
              </a:rPr>
              <a:t>freie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Möglichkeit</a:t>
            </a:r>
            <a:r>
              <a:rPr lang="en-US" dirty="0" smtClean="0">
                <a:latin typeface="+mj-lt"/>
              </a:rPr>
              <a:t> der </a:t>
            </a:r>
            <a:r>
              <a:rPr lang="en-US" dirty="0" err="1" smtClean="0">
                <a:latin typeface="+mj-lt"/>
              </a:rPr>
              <a:t>Gestaltung</a:t>
            </a:r>
            <a:r>
              <a:rPr lang="en-US" dirty="0" smtClean="0">
                <a:latin typeface="+mj-lt"/>
              </a:rPr>
              <a:t> und </a:t>
            </a:r>
            <a:r>
              <a:rPr lang="en-US" dirty="0" err="1" smtClean="0">
                <a:latin typeface="+mj-lt"/>
              </a:rPr>
              <a:t>sind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unabhängig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vom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Marktführer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7"/>
          </p:nvPr>
        </p:nvSpPr>
        <p:spPr>
          <a:xfrm>
            <a:off x="8906608" y="3522483"/>
            <a:ext cx="2667869" cy="815608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Einfache</a:t>
            </a:r>
            <a:r>
              <a:rPr lang="en-US" b="1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Buchhaltung</a:t>
            </a:r>
            <a:endParaRPr lang="en-US" b="1" dirty="0">
              <a:latin typeface="+mj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8"/>
          </p:nvPr>
        </p:nvSpPr>
        <p:spPr>
          <a:xfrm>
            <a:off x="8721969" y="3899590"/>
            <a:ext cx="2852507" cy="867930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Einfacher</a:t>
            </a:r>
            <a:r>
              <a:rPr lang="en-US" dirty="0" smtClean="0">
                <a:latin typeface="+mj-lt"/>
              </a:rPr>
              <a:t> Export </a:t>
            </a:r>
            <a:r>
              <a:rPr lang="en-US" dirty="0" err="1" smtClean="0">
                <a:latin typeface="+mj-lt"/>
              </a:rPr>
              <a:t>Ihrer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Bestellübersichten</a:t>
            </a:r>
            <a:r>
              <a:rPr lang="en-US" dirty="0" smtClean="0">
                <a:latin typeface="+mj-lt"/>
              </a:rPr>
              <a:t> und </a:t>
            </a:r>
            <a:r>
              <a:rPr lang="en-US" dirty="0" err="1" smtClean="0">
                <a:latin typeface="+mj-lt"/>
              </a:rPr>
              <a:t>Rechnungen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oder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Kundendaten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9"/>
          </p:nvPr>
        </p:nvSpPr>
        <p:spPr>
          <a:xfrm>
            <a:off x="651708" y="2109161"/>
            <a:ext cx="2199567" cy="461665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Geringe</a:t>
            </a:r>
            <a:r>
              <a:rPr lang="en-US" b="1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Kosten</a:t>
            </a:r>
            <a:endParaRPr lang="en-US" b="1" dirty="0">
              <a:latin typeface="+mj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30"/>
          </p:nvPr>
        </p:nvSpPr>
        <p:spPr>
          <a:xfrm>
            <a:off x="651706" y="2486268"/>
            <a:ext cx="3094900" cy="867930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Die </a:t>
            </a:r>
            <a:r>
              <a:rPr lang="en-US" dirty="0" err="1" smtClean="0">
                <a:latin typeface="+mj-lt"/>
              </a:rPr>
              <a:t>einmalige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Pauschale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für</a:t>
            </a:r>
            <a:r>
              <a:rPr lang="en-US" dirty="0" smtClean="0">
                <a:latin typeface="+mj-lt"/>
              </a:rPr>
              <a:t> die </a:t>
            </a:r>
            <a:r>
              <a:rPr lang="en-US" dirty="0" err="1" smtClean="0">
                <a:latin typeface="+mj-lt"/>
              </a:rPr>
              <a:t>Einrichtung</a:t>
            </a:r>
            <a:r>
              <a:rPr lang="en-US" dirty="0" smtClean="0">
                <a:latin typeface="+mj-lt"/>
              </a:rPr>
              <a:t> plus die </a:t>
            </a:r>
            <a:r>
              <a:rPr lang="en-US" dirty="0" err="1" smtClean="0">
                <a:latin typeface="+mj-lt"/>
              </a:rPr>
              <a:t>Kosten</a:t>
            </a:r>
            <a:r>
              <a:rPr lang="en-US" dirty="0" smtClean="0">
                <a:latin typeface="+mj-lt"/>
              </a:rPr>
              <a:t> der Software Subscription.</a:t>
            </a:r>
            <a:endParaRPr lang="en-US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1"/>
          </p:nvPr>
        </p:nvSpPr>
        <p:spPr>
          <a:xfrm>
            <a:off x="651708" y="5018191"/>
            <a:ext cx="2551897" cy="1328569"/>
          </a:xfrm>
        </p:spPr>
        <p:txBody>
          <a:bodyPr/>
          <a:lstStyle/>
          <a:p>
            <a:r>
              <a:rPr lang="en-US" b="1" dirty="0" err="1" smtClean="0">
                <a:latin typeface="+mj-lt"/>
              </a:rPr>
              <a:t>Mehrere</a:t>
            </a:r>
            <a:r>
              <a:rPr lang="en-US" b="1" dirty="0" smtClean="0">
                <a:latin typeface="+mj-lt"/>
              </a:rPr>
              <a:t> </a:t>
            </a:r>
            <a:r>
              <a:rPr lang="en-US" b="1" dirty="0" err="1" smtClean="0">
                <a:latin typeface="+mj-lt"/>
              </a:rPr>
              <a:t>Standorte</a:t>
            </a:r>
            <a:endParaRPr lang="en-US" b="1" dirty="0">
              <a:latin typeface="+mj-lt"/>
            </a:endParaRPr>
          </a:p>
          <a:p>
            <a:endParaRPr lang="en-US" b="1" dirty="0">
              <a:latin typeface="+mj-l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2"/>
          </p:nvPr>
        </p:nvSpPr>
        <p:spPr>
          <a:xfrm>
            <a:off x="651706" y="5395298"/>
            <a:ext cx="3252079" cy="1126462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Verwalten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mehrere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Standort</a:t>
            </a:r>
            <a:r>
              <a:rPr lang="en-US" dirty="0" err="1" smtClean="0">
                <a:latin typeface="+mj-lt"/>
              </a:rPr>
              <a:t>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für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Ihre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Gastronomie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ganz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einfach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über</a:t>
            </a:r>
            <a:r>
              <a:rPr lang="en-US" dirty="0" smtClean="0">
                <a:latin typeface="+mj-lt"/>
              </a:rPr>
              <a:t> das </a:t>
            </a:r>
            <a:r>
              <a:rPr lang="en-US" dirty="0" err="1" smtClean="0">
                <a:latin typeface="+mj-lt"/>
              </a:rPr>
              <a:t>Administrationsdashboard</a:t>
            </a:r>
            <a:r>
              <a:rPr lang="en-US" dirty="0" smtClean="0">
                <a:latin typeface="+mj-lt"/>
              </a:rPr>
              <a:t>.</a:t>
            </a:r>
            <a:endParaRPr lang="en-US" dirty="0">
              <a:latin typeface="+mj-lt"/>
            </a:endParaRPr>
          </a:p>
        </p:txBody>
      </p:sp>
      <p:pic>
        <p:nvPicPr>
          <p:cNvPr id="16" name="Bildplatzhalter 15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23" b="16723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15" name="Bildplatzhalter 14"/>
          <p:cNvPicPr>
            <a:picLocks noGrp="1" noChangeAspect="1"/>
          </p:cNvPicPr>
          <p:nvPr>
            <p:ph type="pic" sz="quarter" idx="2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4" b="12854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  <p:pic>
        <p:nvPicPr>
          <p:cNvPr id="4" name="Bildplatzhalter 3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76" b="16676"/>
          <a:stretch>
            <a:fillRect/>
          </a:stretch>
        </p:blipFill>
        <p:spPr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5771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8441" y="668578"/>
            <a:ext cx="7777828" cy="718658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Unser </a:t>
            </a:r>
            <a:r>
              <a:rPr lang="en-US" dirty="0" err="1" smtClean="0">
                <a:solidFill>
                  <a:srgbClr val="D95030"/>
                </a:solidFill>
                <a:latin typeface="+mj-lt"/>
              </a:rPr>
              <a:t>Einrichtungsservice</a:t>
            </a:r>
            <a:endParaRPr lang="en-US" dirty="0"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>
          <a:xfrm>
            <a:off x="4996215" y="2591465"/>
            <a:ext cx="2199567" cy="461665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Datenerfassung</a:t>
            </a:r>
            <a:endParaRPr lang="en-US" dirty="0"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>
          <a:xfrm>
            <a:off x="4934670" y="2968572"/>
            <a:ext cx="2310194" cy="60939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Übergabe</a:t>
            </a:r>
            <a:r>
              <a:rPr lang="en-US" dirty="0" smtClean="0">
                <a:latin typeface="+mj-lt"/>
              </a:rPr>
              <a:t> von </a:t>
            </a:r>
            <a:r>
              <a:rPr lang="en-US" dirty="0" err="1" smtClean="0">
                <a:latin typeface="+mj-lt"/>
              </a:rPr>
              <a:t>Kundendaten</a:t>
            </a:r>
            <a:r>
              <a:rPr lang="en-US" dirty="0" smtClean="0">
                <a:latin typeface="+mj-lt"/>
              </a:rPr>
              <a:t> (Logo, </a:t>
            </a:r>
            <a:r>
              <a:rPr lang="en-US" dirty="0" err="1" smtClean="0">
                <a:latin typeface="+mj-lt"/>
              </a:rPr>
              <a:t>Bilder</a:t>
            </a:r>
            <a:r>
              <a:rPr lang="en-US" dirty="0" smtClean="0">
                <a:latin typeface="+mj-lt"/>
              </a:rPr>
              <a:t>, </a:t>
            </a:r>
            <a:r>
              <a:rPr lang="en-US" dirty="0" err="1" smtClean="0">
                <a:latin typeface="+mj-lt"/>
              </a:rPr>
              <a:t>Standorte</a:t>
            </a:r>
            <a:r>
              <a:rPr lang="en-US" dirty="0" smtClean="0">
                <a:latin typeface="+mj-lt"/>
              </a:rPr>
              <a:t> etc</a:t>
            </a:r>
            <a:r>
              <a:rPr lang="en-US" dirty="0" smtClean="0">
                <a:latin typeface="+mj-lt"/>
              </a:rPr>
              <a:t>.)</a:t>
            </a:r>
            <a:endParaRPr lang="en-US" dirty="0">
              <a:latin typeface="+mj-lt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>
          <a:xfrm>
            <a:off x="8921671" y="2591465"/>
            <a:ext cx="2199567" cy="461665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Speisekarten</a:t>
            </a:r>
            <a:endParaRPr lang="en-US" dirty="0">
              <a:latin typeface="+mj-lt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>
          <a:xfrm>
            <a:off x="8921670" y="2968572"/>
            <a:ext cx="2199568" cy="609398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Übergabe</a:t>
            </a:r>
            <a:r>
              <a:rPr lang="en-US" dirty="0" smtClean="0">
                <a:latin typeface="+mj-lt"/>
              </a:rPr>
              <a:t> der </a:t>
            </a:r>
            <a:r>
              <a:rPr lang="en-US" dirty="0" err="1" smtClean="0">
                <a:latin typeface="+mj-lt"/>
              </a:rPr>
              <a:t>Speisekarten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mit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anschl</a:t>
            </a:r>
            <a:r>
              <a:rPr lang="en-US" dirty="0" smtClean="0">
                <a:latin typeface="+mj-lt"/>
              </a:rPr>
              <a:t>. </a:t>
            </a:r>
            <a:r>
              <a:rPr lang="en-US" dirty="0" err="1" smtClean="0">
                <a:latin typeface="+mj-lt"/>
              </a:rPr>
              <a:t>Pflege</a:t>
            </a:r>
            <a:endParaRPr lang="en-US" dirty="0">
              <a:latin typeface="+mj-lt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>
          <a:xfrm>
            <a:off x="1079995" y="5273657"/>
            <a:ext cx="2199567" cy="461665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Shop - </a:t>
            </a:r>
            <a:r>
              <a:rPr lang="en-US" dirty="0" err="1" smtClean="0">
                <a:latin typeface="+mj-lt"/>
              </a:rPr>
              <a:t>Livegang</a:t>
            </a:r>
            <a:endParaRPr lang="en-US" dirty="0">
              <a:latin typeface="+mj-lt"/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1079994" y="5650764"/>
            <a:ext cx="2199568" cy="867930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Ihr</a:t>
            </a:r>
            <a:r>
              <a:rPr lang="en-US" dirty="0" smtClean="0">
                <a:latin typeface="+mj-lt"/>
              </a:rPr>
              <a:t> Shop </a:t>
            </a:r>
            <a:r>
              <a:rPr lang="en-US" dirty="0" err="1" smtClean="0">
                <a:latin typeface="+mj-lt"/>
              </a:rPr>
              <a:t>wird</a:t>
            </a:r>
            <a:r>
              <a:rPr lang="en-US" dirty="0" smtClean="0">
                <a:latin typeface="+mj-lt"/>
              </a:rPr>
              <a:t> auf </a:t>
            </a:r>
            <a:r>
              <a:rPr lang="en-US" dirty="0" err="1" smtClean="0">
                <a:latin typeface="+mj-lt"/>
              </a:rPr>
              <a:t>Ihrem</a:t>
            </a:r>
            <a:r>
              <a:rPr lang="en-US" dirty="0" smtClean="0">
                <a:latin typeface="+mj-lt"/>
              </a:rPr>
              <a:t>, von </a:t>
            </a:r>
            <a:r>
              <a:rPr lang="en-US" dirty="0" err="1" smtClean="0">
                <a:latin typeface="+mj-lt"/>
              </a:rPr>
              <a:t>uns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eingerichteten</a:t>
            </a:r>
            <a:r>
              <a:rPr lang="en-US" dirty="0" smtClean="0">
                <a:latin typeface="+mj-lt"/>
              </a:rPr>
              <a:t> Server, live </a:t>
            </a:r>
            <a:r>
              <a:rPr lang="en-US" dirty="0" err="1" smtClean="0">
                <a:latin typeface="+mj-lt"/>
              </a:rPr>
              <a:t>geschaltet</a:t>
            </a:r>
            <a:endParaRPr lang="en-US" dirty="0">
              <a:latin typeface="+mj-lt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>
          <a:xfrm>
            <a:off x="4996215" y="5273657"/>
            <a:ext cx="2199567" cy="461665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Feedback</a:t>
            </a:r>
            <a:endParaRPr lang="en-US" dirty="0">
              <a:latin typeface="+mj-lt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>
          <a:xfrm>
            <a:off x="4996214" y="5650764"/>
            <a:ext cx="2199568" cy="867930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Sie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erhalten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Zugriff</a:t>
            </a:r>
            <a:r>
              <a:rPr lang="en-US" dirty="0" smtClean="0">
                <a:latin typeface="+mj-lt"/>
              </a:rPr>
              <a:t> auf den </a:t>
            </a:r>
            <a:r>
              <a:rPr lang="en-US" dirty="0" err="1" smtClean="0">
                <a:latin typeface="+mj-lt"/>
              </a:rPr>
              <a:t>Entwicklungsstand</a:t>
            </a:r>
            <a:r>
              <a:rPr lang="en-US" dirty="0" smtClean="0">
                <a:latin typeface="+mj-lt"/>
              </a:rPr>
              <a:t> und </a:t>
            </a:r>
            <a:r>
              <a:rPr lang="en-US" dirty="0" err="1" smtClean="0">
                <a:latin typeface="+mj-lt"/>
              </a:rPr>
              <a:t>segnen</a:t>
            </a:r>
            <a:r>
              <a:rPr lang="en-US" dirty="0" smtClean="0">
                <a:latin typeface="+mj-lt"/>
              </a:rPr>
              <a:t> das </a:t>
            </a:r>
            <a:r>
              <a:rPr lang="en-US" dirty="0" err="1" smtClean="0">
                <a:latin typeface="+mj-lt"/>
              </a:rPr>
              <a:t>Ergebnis</a:t>
            </a:r>
            <a:r>
              <a:rPr lang="en-US" dirty="0" smtClean="0">
                <a:latin typeface="+mj-lt"/>
              </a:rPr>
              <a:t> ab</a:t>
            </a:r>
            <a:endParaRPr lang="en-US" dirty="0">
              <a:latin typeface="+mj-lt"/>
            </a:endParaRP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>
          <a:xfrm>
            <a:off x="8782476" y="5273657"/>
            <a:ext cx="2477955" cy="446276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Shop - </a:t>
            </a:r>
            <a:r>
              <a:rPr lang="en-US" dirty="0" err="1" smtClean="0">
                <a:latin typeface="+mj-lt"/>
              </a:rPr>
              <a:t>Einrichtung</a:t>
            </a:r>
            <a:endParaRPr lang="en-US" dirty="0">
              <a:latin typeface="+mj-lt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>
          <a:xfrm>
            <a:off x="8912433" y="5650764"/>
            <a:ext cx="2199568" cy="867930"/>
          </a:xfrm>
        </p:spPr>
        <p:txBody>
          <a:bodyPr/>
          <a:lstStyle/>
          <a:p>
            <a:r>
              <a:rPr lang="en-US" dirty="0" err="1" smtClean="0">
                <a:latin typeface="+mj-lt"/>
              </a:rPr>
              <a:t>Ihr</a:t>
            </a:r>
            <a:r>
              <a:rPr lang="en-US" dirty="0" smtClean="0">
                <a:latin typeface="+mj-lt"/>
              </a:rPr>
              <a:t> Shop </a:t>
            </a:r>
            <a:r>
              <a:rPr lang="en-US" dirty="0" err="1" smtClean="0">
                <a:latin typeface="+mj-lt"/>
              </a:rPr>
              <a:t>wird</a:t>
            </a:r>
            <a:r>
              <a:rPr lang="en-US" dirty="0" smtClean="0">
                <a:latin typeface="+mj-lt"/>
              </a:rPr>
              <a:t> auf </a:t>
            </a:r>
            <a:r>
              <a:rPr lang="en-US" dirty="0" err="1" smtClean="0">
                <a:latin typeface="+mj-lt"/>
              </a:rPr>
              <a:t>einer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Entwicklungsumgebung</a:t>
            </a:r>
            <a:r>
              <a:rPr lang="en-US" dirty="0" smtClean="0">
                <a:latin typeface="+mj-lt"/>
              </a:rPr>
              <a:t> </a:t>
            </a:r>
            <a:r>
              <a:rPr lang="en-US" dirty="0" err="1" smtClean="0">
                <a:latin typeface="+mj-lt"/>
              </a:rPr>
              <a:t>erstellt</a:t>
            </a:r>
            <a:endParaRPr lang="en-US" dirty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>
          <a:xfrm>
            <a:off x="5546434" y="1660519"/>
            <a:ext cx="1099130" cy="609398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01</a:t>
            </a:r>
            <a:endParaRPr lang="en-US" dirty="0">
              <a:latin typeface="+mj-lt"/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9"/>
          </p:nvPr>
        </p:nvSpPr>
        <p:spPr>
          <a:xfrm>
            <a:off x="9471889" y="1660519"/>
            <a:ext cx="1099130" cy="609398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02</a:t>
            </a:r>
            <a:endParaRPr lang="en-US" dirty="0">
              <a:latin typeface="+mj-lt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0"/>
          </p:nvPr>
        </p:nvSpPr>
        <p:spPr>
          <a:xfrm>
            <a:off x="9462652" y="4337252"/>
            <a:ext cx="1099130" cy="609398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03</a:t>
            </a:r>
            <a:endParaRPr lang="en-US" dirty="0">
              <a:latin typeface="+mj-lt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31"/>
          </p:nvPr>
        </p:nvSpPr>
        <p:spPr>
          <a:xfrm>
            <a:off x="5546433" y="4337252"/>
            <a:ext cx="1099130" cy="609398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04</a:t>
            </a:r>
            <a:endParaRPr lang="en-US" dirty="0">
              <a:latin typeface="+mj-lt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32"/>
          </p:nvPr>
        </p:nvSpPr>
        <p:spPr>
          <a:xfrm>
            <a:off x="1621631" y="4337252"/>
            <a:ext cx="1099130" cy="609398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05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8696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ician Light">
  <a:themeElements>
    <a:clrScheme name="Custom 14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B0424A"/>
      </a:accent1>
      <a:accent2>
        <a:srgbClr val="E7E6E6"/>
      </a:accent2>
      <a:accent3>
        <a:srgbClr val="DDA3A7"/>
      </a:accent3>
      <a:accent4>
        <a:srgbClr val="B0424A"/>
      </a:accent4>
      <a:accent5>
        <a:srgbClr val="E7E6E6"/>
      </a:accent5>
      <a:accent6>
        <a:srgbClr val="DDA3A7"/>
      </a:accent6>
      <a:hlink>
        <a:srgbClr val="000000"/>
      </a:hlink>
      <a:folHlink>
        <a:srgbClr val="B0424A"/>
      </a:folHlink>
    </a:clrScheme>
    <a:fontScheme name="Nunito - Dewa">
      <a:majorFont>
        <a:latin typeface="Nunito"/>
        <a:ea typeface=""/>
        <a:cs typeface=""/>
      </a:majorFont>
      <a:minorFont>
        <a:latin typeface="Nuni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lician Light">
  <a:themeElements>
    <a:clrScheme name="Custom 14">
      <a:dk1>
        <a:sysClr val="windowText" lastClr="000000"/>
      </a:dk1>
      <a:lt1>
        <a:sysClr val="window" lastClr="FFFFFF"/>
      </a:lt1>
      <a:dk2>
        <a:srgbClr val="000000"/>
      </a:dk2>
      <a:lt2>
        <a:srgbClr val="E7E6E6"/>
      </a:lt2>
      <a:accent1>
        <a:srgbClr val="B0424A"/>
      </a:accent1>
      <a:accent2>
        <a:srgbClr val="E7E6E6"/>
      </a:accent2>
      <a:accent3>
        <a:srgbClr val="DDA3A7"/>
      </a:accent3>
      <a:accent4>
        <a:srgbClr val="B0424A"/>
      </a:accent4>
      <a:accent5>
        <a:srgbClr val="E7E6E6"/>
      </a:accent5>
      <a:accent6>
        <a:srgbClr val="DDA3A7"/>
      </a:accent6>
      <a:hlink>
        <a:srgbClr val="000000"/>
      </a:hlink>
      <a:folHlink>
        <a:srgbClr val="B0424A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483</Words>
  <Application>Microsoft Office PowerPoint</Application>
  <PresentationFormat>Breitbild</PresentationFormat>
  <Paragraphs>89</Paragraphs>
  <Slides>13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13</vt:i4>
      </vt:variant>
    </vt:vector>
  </HeadingPairs>
  <TitlesOfParts>
    <vt:vector size="26" baseType="lpstr">
      <vt:lpstr>Nunito</vt:lpstr>
      <vt:lpstr>Open Sans Light</vt:lpstr>
      <vt:lpstr>Mukta Light</vt:lpstr>
      <vt:lpstr>Mukta ExtraBold</vt:lpstr>
      <vt:lpstr>Open Sans</vt:lpstr>
      <vt:lpstr>Basic</vt:lpstr>
      <vt:lpstr>Wingdings</vt:lpstr>
      <vt:lpstr>Overpass Light</vt:lpstr>
      <vt:lpstr>Calibri</vt:lpstr>
      <vt:lpstr>Mukta SemiBold</vt:lpstr>
      <vt:lpstr>Arial</vt:lpstr>
      <vt:lpstr>Delician Light</vt:lpstr>
      <vt:lpstr>1_Delician Light</vt:lpstr>
      <vt:lpstr>DeliveryWare</vt:lpstr>
      <vt:lpstr>Was ist DeliveryWare?</vt:lpstr>
      <vt:lpstr>PowerPoint-Präsentation</vt:lpstr>
      <vt:lpstr>Ihre Gastronomie als Lieferservice</vt:lpstr>
      <vt:lpstr>Die Zusatzfunktionen</vt:lpstr>
      <vt:lpstr>Shopware 6 als Grundlage</vt:lpstr>
      <vt:lpstr>Abgaben an Lieferando</vt:lpstr>
      <vt:lpstr>Ihre Vorteile</vt:lpstr>
      <vt:lpstr>Unser Einrichtungsservice</vt:lpstr>
      <vt:lpstr>Zusätzlicher Service</vt:lpstr>
      <vt:lpstr>Haben Sie noch Fragen?</vt:lpstr>
      <vt:lpstr>Kontaktdaten</vt:lpstr>
      <vt:lpstr>Danke!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Andrei Iakushev</dc:creator>
  <cp:lastModifiedBy>Robin Humpert</cp:lastModifiedBy>
  <cp:revision>316</cp:revision>
  <dcterms:created xsi:type="dcterms:W3CDTF">2021-01-20T11:13:38Z</dcterms:created>
  <dcterms:modified xsi:type="dcterms:W3CDTF">2021-08-18T01:38:38Z</dcterms:modified>
</cp:coreProperties>
</file>